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Lst>
  <p:sldSz cx="9144000" cy="6858000" type="screen4x3"/>
  <p:notesSz cx="6858000" cy="9144000"/>
  <p:defaultTextStyle>
    <a:defPPr lvl="0">
      <a:defRPr lang="tr-TR"/>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p:scale>
          <a:sx n="66" d="100"/>
          <a:sy n="66" d="100"/>
        </p:scale>
        <p:origin x="-1506" y="-14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533448-834A-441D-B5CE-2754776337F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CCE5D455-30D4-46B5-A3EB-6F379402D560}">
      <dgm:prSet custT="1"/>
      <dgm:spPr>
        <a:solidFill>
          <a:srgbClr val="FFFF00"/>
        </a:solidFill>
      </dgm:spPr>
      <dgm:t>
        <a:bodyPr/>
        <a:lstStyle/>
        <a:p>
          <a:pPr rtl="0"/>
          <a:r>
            <a:rPr lang="tr-TR" sz="2400" dirty="0" smtClean="0">
              <a:solidFill>
                <a:schemeClr val="tx1"/>
              </a:solidFill>
            </a:rPr>
            <a:t>Sınav sistemi yoktur, not verilmez.</a:t>
          </a:r>
          <a:endParaRPr lang="tr-TR" sz="2400" dirty="0">
            <a:solidFill>
              <a:schemeClr val="tx1"/>
            </a:solidFill>
          </a:endParaRPr>
        </a:p>
      </dgm:t>
    </dgm:pt>
    <dgm:pt modelId="{DBFF4B22-03B0-454B-BCBE-1756C1A1F378}" type="parTrans" cxnId="{4D3D6125-DDBB-47E3-910B-87385C8FCA40}">
      <dgm:prSet/>
      <dgm:spPr/>
      <dgm:t>
        <a:bodyPr/>
        <a:lstStyle/>
        <a:p>
          <a:endParaRPr lang="tr-TR"/>
        </a:p>
      </dgm:t>
    </dgm:pt>
    <dgm:pt modelId="{B07DEF14-384E-41EC-A703-F8E5783A1C29}" type="sibTrans" cxnId="{4D3D6125-DDBB-47E3-910B-87385C8FCA40}">
      <dgm:prSet/>
      <dgm:spPr/>
      <dgm:t>
        <a:bodyPr/>
        <a:lstStyle/>
        <a:p>
          <a:endParaRPr lang="tr-TR"/>
        </a:p>
      </dgm:t>
    </dgm:pt>
    <dgm:pt modelId="{F6837B80-8D31-4FBE-B903-A9756198811F}">
      <dgm:prSet custT="1"/>
      <dgm:spPr>
        <a:solidFill>
          <a:srgbClr val="FFFF00"/>
        </a:solidFill>
      </dgm:spPr>
      <dgm:t>
        <a:bodyPr/>
        <a:lstStyle/>
        <a:p>
          <a:pPr rtl="0"/>
          <a:r>
            <a:rPr lang="tr-TR" sz="2400" dirty="0" smtClean="0">
              <a:solidFill>
                <a:schemeClr val="tx1"/>
              </a:solidFill>
            </a:rPr>
            <a:t>Proje tabanlı eğitim uygulanır.</a:t>
          </a:r>
          <a:endParaRPr lang="tr-TR" sz="2400" dirty="0">
            <a:solidFill>
              <a:schemeClr val="tx1"/>
            </a:solidFill>
          </a:endParaRPr>
        </a:p>
      </dgm:t>
    </dgm:pt>
    <dgm:pt modelId="{FF0D0642-1EBC-4D60-BAE3-53EC7455317F}" type="parTrans" cxnId="{A706D849-D0AB-4F6C-88F8-2AFE5A836351}">
      <dgm:prSet/>
      <dgm:spPr/>
      <dgm:t>
        <a:bodyPr/>
        <a:lstStyle/>
        <a:p>
          <a:endParaRPr lang="tr-TR"/>
        </a:p>
      </dgm:t>
    </dgm:pt>
    <dgm:pt modelId="{E9B1D7B6-E3C3-4B46-8C53-E6355E548A35}" type="sibTrans" cxnId="{A706D849-D0AB-4F6C-88F8-2AFE5A836351}">
      <dgm:prSet/>
      <dgm:spPr/>
      <dgm:t>
        <a:bodyPr/>
        <a:lstStyle/>
        <a:p>
          <a:endParaRPr lang="tr-TR"/>
        </a:p>
      </dgm:t>
    </dgm:pt>
    <dgm:pt modelId="{0A6B312D-9493-4199-B052-936EC23FF57B}">
      <dgm:prSet custT="1"/>
      <dgm:spPr>
        <a:solidFill>
          <a:srgbClr val="FFFF00"/>
        </a:solidFill>
      </dgm:spPr>
      <dgm:t>
        <a:bodyPr/>
        <a:lstStyle/>
        <a:p>
          <a:pPr rtl="0"/>
          <a:r>
            <a:rPr lang="tr-TR" sz="2400" dirty="0" smtClean="0">
              <a:solidFill>
                <a:schemeClr val="tx1"/>
              </a:solidFill>
            </a:rPr>
            <a:t>Yaparak, yaşayarak öğrenme esastır.</a:t>
          </a:r>
          <a:endParaRPr lang="tr-TR" sz="2400" dirty="0">
            <a:solidFill>
              <a:schemeClr val="tx1"/>
            </a:solidFill>
          </a:endParaRPr>
        </a:p>
      </dgm:t>
    </dgm:pt>
    <dgm:pt modelId="{A993C27F-BB3D-4031-9D3E-2B63B4B103C7}" type="parTrans" cxnId="{E5457EEF-4A95-43F0-84BD-4890BF47F09C}">
      <dgm:prSet/>
      <dgm:spPr/>
      <dgm:t>
        <a:bodyPr/>
        <a:lstStyle/>
        <a:p>
          <a:endParaRPr lang="tr-TR"/>
        </a:p>
      </dgm:t>
    </dgm:pt>
    <dgm:pt modelId="{FB6480B9-0997-40B6-B2EB-6AC598BA0A65}" type="sibTrans" cxnId="{E5457EEF-4A95-43F0-84BD-4890BF47F09C}">
      <dgm:prSet/>
      <dgm:spPr/>
      <dgm:t>
        <a:bodyPr/>
        <a:lstStyle/>
        <a:p>
          <a:endParaRPr lang="tr-TR"/>
        </a:p>
      </dgm:t>
    </dgm:pt>
    <dgm:pt modelId="{6CCD247F-58C7-4F77-BE15-93062DE79407}">
      <dgm:prSet custT="1"/>
      <dgm:spPr>
        <a:solidFill>
          <a:srgbClr val="FFFF00"/>
        </a:solidFill>
      </dgm:spPr>
      <dgm:t>
        <a:bodyPr/>
        <a:lstStyle/>
        <a:p>
          <a:pPr rtl="0"/>
          <a:r>
            <a:rPr lang="tr-TR" sz="2400" dirty="0" smtClean="0">
              <a:solidFill>
                <a:schemeClr val="tx1"/>
              </a:solidFill>
            </a:rPr>
            <a:t>Eğitim faaliyetleri; alanında uzman öğretmenler tarafından, disiplinler arası yaklaşımla oluşturulmuş eğitim programları bünyesinde gerçekleştirilir</a:t>
          </a:r>
          <a:r>
            <a:rPr lang="tr-TR" sz="2000" dirty="0" smtClean="0"/>
            <a:t>.</a:t>
          </a:r>
          <a:endParaRPr lang="tr-TR" sz="2000" dirty="0"/>
        </a:p>
      </dgm:t>
    </dgm:pt>
    <dgm:pt modelId="{F8238F3D-789F-443C-8C17-5B3C8B1B01E0}" type="parTrans" cxnId="{04C9E915-A7A8-4D27-8C7D-D2AFDEBF1A20}">
      <dgm:prSet/>
      <dgm:spPr/>
      <dgm:t>
        <a:bodyPr/>
        <a:lstStyle/>
        <a:p>
          <a:endParaRPr lang="tr-TR"/>
        </a:p>
      </dgm:t>
    </dgm:pt>
    <dgm:pt modelId="{3E241742-D7E5-42A8-8AFD-1DFB1CCE0508}" type="sibTrans" cxnId="{04C9E915-A7A8-4D27-8C7D-D2AFDEBF1A20}">
      <dgm:prSet/>
      <dgm:spPr/>
      <dgm:t>
        <a:bodyPr/>
        <a:lstStyle/>
        <a:p>
          <a:endParaRPr lang="tr-TR"/>
        </a:p>
      </dgm:t>
    </dgm:pt>
    <dgm:pt modelId="{998FB69A-F377-4C49-99B3-5029A2522621}" type="pres">
      <dgm:prSet presAssocID="{25533448-834A-441D-B5CE-2754776337FA}" presName="linear" presStyleCnt="0">
        <dgm:presLayoutVars>
          <dgm:animLvl val="lvl"/>
          <dgm:resizeHandles val="exact"/>
        </dgm:presLayoutVars>
      </dgm:prSet>
      <dgm:spPr/>
      <dgm:t>
        <a:bodyPr/>
        <a:lstStyle/>
        <a:p>
          <a:endParaRPr lang="tr-TR"/>
        </a:p>
      </dgm:t>
    </dgm:pt>
    <dgm:pt modelId="{7F311AFE-D1FB-47EC-9290-1E5A725459CF}" type="pres">
      <dgm:prSet presAssocID="{CCE5D455-30D4-46B5-A3EB-6F379402D560}" presName="parentText" presStyleLbl="node1" presStyleIdx="0" presStyleCnt="4">
        <dgm:presLayoutVars>
          <dgm:chMax val="0"/>
          <dgm:bulletEnabled val="1"/>
        </dgm:presLayoutVars>
      </dgm:prSet>
      <dgm:spPr/>
      <dgm:t>
        <a:bodyPr/>
        <a:lstStyle/>
        <a:p>
          <a:endParaRPr lang="tr-TR"/>
        </a:p>
      </dgm:t>
    </dgm:pt>
    <dgm:pt modelId="{CCBFFBAC-0A6F-4789-9466-B593E01AC70D}" type="pres">
      <dgm:prSet presAssocID="{B07DEF14-384E-41EC-A703-F8E5783A1C29}" presName="spacer" presStyleCnt="0"/>
      <dgm:spPr/>
    </dgm:pt>
    <dgm:pt modelId="{08299C9C-2D9D-495B-98BD-50D669609356}" type="pres">
      <dgm:prSet presAssocID="{F6837B80-8D31-4FBE-B903-A9756198811F}" presName="parentText" presStyleLbl="node1" presStyleIdx="1" presStyleCnt="4">
        <dgm:presLayoutVars>
          <dgm:chMax val="0"/>
          <dgm:bulletEnabled val="1"/>
        </dgm:presLayoutVars>
      </dgm:prSet>
      <dgm:spPr/>
      <dgm:t>
        <a:bodyPr/>
        <a:lstStyle/>
        <a:p>
          <a:endParaRPr lang="tr-TR"/>
        </a:p>
      </dgm:t>
    </dgm:pt>
    <dgm:pt modelId="{93B99702-FDF7-4758-8502-2EC5D9EB1595}" type="pres">
      <dgm:prSet presAssocID="{E9B1D7B6-E3C3-4B46-8C53-E6355E548A35}" presName="spacer" presStyleCnt="0"/>
      <dgm:spPr/>
    </dgm:pt>
    <dgm:pt modelId="{3CEDF030-9BDC-47A1-B523-BA94208DDB43}" type="pres">
      <dgm:prSet presAssocID="{0A6B312D-9493-4199-B052-936EC23FF57B}" presName="parentText" presStyleLbl="node1" presStyleIdx="2" presStyleCnt="4">
        <dgm:presLayoutVars>
          <dgm:chMax val="0"/>
          <dgm:bulletEnabled val="1"/>
        </dgm:presLayoutVars>
      </dgm:prSet>
      <dgm:spPr/>
      <dgm:t>
        <a:bodyPr/>
        <a:lstStyle/>
        <a:p>
          <a:endParaRPr lang="tr-TR"/>
        </a:p>
      </dgm:t>
    </dgm:pt>
    <dgm:pt modelId="{BFFFDBC2-FD16-4956-B171-8233AEA427A0}" type="pres">
      <dgm:prSet presAssocID="{FB6480B9-0997-40B6-B2EB-6AC598BA0A65}" presName="spacer" presStyleCnt="0"/>
      <dgm:spPr/>
    </dgm:pt>
    <dgm:pt modelId="{D32C08B4-0927-452A-BD7A-6318FF3976EC}" type="pres">
      <dgm:prSet presAssocID="{6CCD247F-58C7-4F77-BE15-93062DE79407}" presName="parentText" presStyleLbl="node1" presStyleIdx="3" presStyleCnt="4">
        <dgm:presLayoutVars>
          <dgm:chMax val="0"/>
          <dgm:bulletEnabled val="1"/>
        </dgm:presLayoutVars>
      </dgm:prSet>
      <dgm:spPr/>
      <dgm:t>
        <a:bodyPr/>
        <a:lstStyle/>
        <a:p>
          <a:endParaRPr lang="tr-TR"/>
        </a:p>
      </dgm:t>
    </dgm:pt>
  </dgm:ptLst>
  <dgm:cxnLst>
    <dgm:cxn modelId="{52D3508E-31EA-4D31-9BB4-3B87512A41A7}" type="presOf" srcId="{CCE5D455-30D4-46B5-A3EB-6F379402D560}" destId="{7F311AFE-D1FB-47EC-9290-1E5A725459CF}" srcOrd="0" destOrd="0" presId="urn:microsoft.com/office/officeart/2005/8/layout/vList2"/>
    <dgm:cxn modelId="{4D3D6125-DDBB-47E3-910B-87385C8FCA40}" srcId="{25533448-834A-441D-B5CE-2754776337FA}" destId="{CCE5D455-30D4-46B5-A3EB-6F379402D560}" srcOrd="0" destOrd="0" parTransId="{DBFF4B22-03B0-454B-BCBE-1756C1A1F378}" sibTransId="{B07DEF14-384E-41EC-A703-F8E5783A1C29}"/>
    <dgm:cxn modelId="{10E42FC1-7661-4BC9-8A66-830BC6842F27}" type="presOf" srcId="{F6837B80-8D31-4FBE-B903-A9756198811F}" destId="{08299C9C-2D9D-495B-98BD-50D669609356}" srcOrd="0" destOrd="0" presId="urn:microsoft.com/office/officeart/2005/8/layout/vList2"/>
    <dgm:cxn modelId="{0CBB9F3A-86D5-41F3-B7A6-6CE9815A6CEB}" type="presOf" srcId="{0A6B312D-9493-4199-B052-936EC23FF57B}" destId="{3CEDF030-9BDC-47A1-B523-BA94208DDB43}" srcOrd="0" destOrd="0" presId="urn:microsoft.com/office/officeart/2005/8/layout/vList2"/>
    <dgm:cxn modelId="{D6DB85BE-72BD-41C9-811B-63B010544BFA}" type="presOf" srcId="{25533448-834A-441D-B5CE-2754776337FA}" destId="{998FB69A-F377-4C49-99B3-5029A2522621}" srcOrd="0" destOrd="0" presId="urn:microsoft.com/office/officeart/2005/8/layout/vList2"/>
    <dgm:cxn modelId="{04C9E915-A7A8-4D27-8C7D-D2AFDEBF1A20}" srcId="{25533448-834A-441D-B5CE-2754776337FA}" destId="{6CCD247F-58C7-4F77-BE15-93062DE79407}" srcOrd="3" destOrd="0" parTransId="{F8238F3D-789F-443C-8C17-5B3C8B1B01E0}" sibTransId="{3E241742-D7E5-42A8-8AFD-1DFB1CCE0508}"/>
    <dgm:cxn modelId="{E5457EEF-4A95-43F0-84BD-4890BF47F09C}" srcId="{25533448-834A-441D-B5CE-2754776337FA}" destId="{0A6B312D-9493-4199-B052-936EC23FF57B}" srcOrd="2" destOrd="0" parTransId="{A993C27F-BB3D-4031-9D3E-2B63B4B103C7}" sibTransId="{FB6480B9-0997-40B6-B2EB-6AC598BA0A65}"/>
    <dgm:cxn modelId="{A706D849-D0AB-4F6C-88F8-2AFE5A836351}" srcId="{25533448-834A-441D-B5CE-2754776337FA}" destId="{F6837B80-8D31-4FBE-B903-A9756198811F}" srcOrd="1" destOrd="0" parTransId="{FF0D0642-1EBC-4D60-BAE3-53EC7455317F}" sibTransId="{E9B1D7B6-E3C3-4B46-8C53-E6355E548A35}"/>
    <dgm:cxn modelId="{5FB145A0-6EFE-4C5A-A3C2-2BE4C4D513B5}" type="presOf" srcId="{6CCD247F-58C7-4F77-BE15-93062DE79407}" destId="{D32C08B4-0927-452A-BD7A-6318FF3976EC}" srcOrd="0" destOrd="0" presId="urn:microsoft.com/office/officeart/2005/8/layout/vList2"/>
    <dgm:cxn modelId="{1348B140-E887-4D3D-A944-2093E1FB7B3A}" type="presParOf" srcId="{998FB69A-F377-4C49-99B3-5029A2522621}" destId="{7F311AFE-D1FB-47EC-9290-1E5A725459CF}" srcOrd="0" destOrd="0" presId="urn:microsoft.com/office/officeart/2005/8/layout/vList2"/>
    <dgm:cxn modelId="{1512BB8B-3D27-4EA3-9AE1-A01B4C6A5A32}" type="presParOf" srcId="{998FB69A-F377-4C49-99B3-5029A2522621}" destId="{CCBFFBAC-0A6F-4789-9466-B593E01AC70D}" srcOrd="1" destOrd="0" presId="urn:microsoft.com/office/officeart/2005/8/layout/vList2"/>
    <dgm:cxn modelId="{CD11830D-D96F-46C2-B4D2-A1F177EE1EF9}" type="presParOf" srcId="{998FB69A-F377-4C49-99B3-5029A2522621}" destId="{08299C9C-2D9D-495B-98BD-50D669609356}" srcOrd="2" destOrd="0" presId="urn:microsoft.com/office/officeart/2005/8/layout/vList2"/>
    <dgm:cxn modelId="{D917EA0F-1813-49C1-8988-C5696A88E339}" type="presParOf" srcId="{998FB69A-F377-4C49-99B3-5029A2522621}" destId="{93B99702-FDF7-4758-8502-2EC5D9EB1595}" srcOrd="3" destOrd="0" presId="urn:microsoft.com/office/officeart/2005/8/layout/vList2"/>
    <dgm:cxn modelId="{F24B2414-F5DC-4821-9BA5-B7F3E01CC7AF}" type="presParOf" srcId="{998FB69A-F377-4C49-99B3-5029A2522621}" destId="{3CEDF030-9BDC-47A1-B523-BA94208DDB43}" srcOrd="4" destOrd="0" presId="urn:microsoft.com/office/officeart/2005/8/layout/vList2"/>
    <dgm:cxn modelId="{DAA636C0-A81E-424E-B26A-5563D5F28564}" type="presParOf" srcId="{998FB69A-F377-4C49-99B3-5029A2522621}" destId="{BFFFDBC2-FD16-4956-B171-8233AEA427A0}" srcOrd="5" destOrd="0" presId="urn:microsoft.com/office/officeart/2005/8/layout/vList2"/>
    <dgm:cxn modelId="{E2FE687F-689C-4B8A-BB85-96B3C35E61D9}" type="presParOf" srcId="{998FB69A-F377-4C49-99B3-5029A2522621}" destId="{D32C08B4-0927-452A-BD7A-6318FF3976EC}"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BF7D64-BE04-428D-9F50-E97D00D82EF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1CD3F2B8-34CC-401A-8489-1DCEA36331F4}">
      <dgm:prSet custT="1"/>
      <dgm:spPr>
        <a:solidFill>
          <a:srgbClr val="FFFF00"/>
        </a:solidFill>
      </dgm:spPr>
      <dgm:t>
        <a:bodyPr/>
        <a:lstStyle/>
        <a:p>
          <a:pPr rtl="0"/>
          <a:r>
            <a:rPr lang="tr-TR" sz="2400" dirty="0" smtClean="0">
              <a:solidFill>
                <a:schemeClr val="tx1"/>
              </a:solidFill>
            </a:rPr>
            <a:t>Ücretsiz</a:t>
          </a:r>
          <a:endParaRPr lang="tr-TR" sz="2400" dirty="0">
            <a:solidFill>
              <a:schemeClr val="tx1"/>
            </a:solidFill>
          </a:endParaRPr>
        </a:p>
      </dgm:t>
    </dgm:pt>
    <dgm:pt modelId="{CA7A9D52-BB23-4235-ABD5-BC5CD99D4D7A}" type="parTrans" cxnId="{945FBB79-8413-45D7-AE8C-86860E6FCC56}">
      <dgm:prSet/>
      <dgm:spPr/>
      <dgm:t>
        <a:bodyPr/>
        <a:lstStyle/>
        <a:p>
          <a:endParaRPr lang="tr-TR"/>
        </a:p>
      </dgm:t>
    </dgm:pt>
    <dgm:pt modelId="{04EE28D8-B5A3-445D-9F56-5383EFA0C8CE}" type="sibTrans" cxnId="{945FBB79-8413-45D7-AE8C-86860E6FCC56}">
      <dgm:prSet/>
      <dgm:spPr/>
      <dgm:t>
        <a:bodyPr/>
        <a:lstStyle/>
        <a:p>
          <a:endParaRPr lang="tr-TR"/>
        </a:p>
      </dgm:t>
    </dgm:pt>
    <dgm:pt modelId="{7FD808C9-50F5-49DE-BFF2-6BAB4516EC1D}">
      <dgm:prSet custT="1"/>
      <dgm:spPr>
        <a:solidFill>
          <a:srgbClr val="FFFF00"/>
        </a:solidFill>
      </dgm:spPr>
      <dgm:t>
        <a:bodyPr/>
        <a:lstStyle/>
        <a:p>
          <a:pPr rtl="0"/>
          <a:r>
            <a:rPr lang="tr-TR" sz="2400" dirty="0" smtClean="0">
              <a:solidFill>
                <a:schemeClr val="tx1"/>
              </a:solidFill>
            </a:rPr>
            <a:t>Etkinlik temelli ve proje tabanlı özel program</a:t>
          </a:r>
          <a:endParaRPr lang="tr-TR" sz="2400" dirty="0">
            <a:solidFill>
              <a:schemeClr val="tx1"/>
            </a:solidFill>
          </a:endParaRPr>
        </a:p>
      </dgm:t>
    </dgm:pt>
    <dgm:pt modelId="{BD73B815-FBDA-4101-992E-4D15C559A4DD}" type="parTrans" cxnId="{C06456C9-D4D6-4AF4-9EA6-F3B26378DA7D}">
      <dgm:prSet/>
      <dgm:spPr/>
      <dgm:t>
        <a:bodyPr/>
        <a:lstStyle/>
        <a:p>
          <a:endParaRPr lang="tr-TR"/>
        </a:p>
      </dgm:t>
    </dgm:pt>
    <dgm:pt modelId="{55F2FDC3-B953-425D-ACC9-3370EF1594F6}" type="sibTrans" cxnId="{C06456C9-D4D6-4AF4-9EA6-F3B26378DA7D}">
      <dgm:prSet/>
      <dgm:spPr/>
      <dgm:t>
        <a:bodyPr/>
        <a:lstStyle/>
        <a:p>
          <a:endParaRPr lang="tr-TR"/>
        </a:p>
      </dgm:t>
    </dgm:pt>
    <dgm:pt modelId="{9D82F508-FF12-4ACC-86EE-D5ED5B60556E}">
      <dgm:prSet custT="1"/>
      <dgm:spPr>
        <a:solidFill>
          <a:srgbClr val="FFFF00"/>
        </a:solidFill>
      </dgm:spPr>
      <dgm:t>
        <a:bodyPr/>
        <a:lstStyle/>
        <a:p>
          <a:pPr rtl="0"/>
          <a:r>
            <a:rPr lang="tr-TR" sz="2400" dirty="0" smtClean="0">
              <a:solidFill>
                <a:schemeClr val="tx1"/>
              </a:solidFill>
            </a:rPr>
            <a:t>Okul dışı zamanda eğitim</a:t>
          </a:r>
          <a:endParaRPr lang="tr-TR" sz="2400" dirty="0">
            <a:solidFill>
              <a:schemeClr val="tx1"/>
            </a:solidFill>
          </a:endParaRPr>
        </a:p>
      </dgm:t>
    </dgm:pt>
    <dgm:pt modelId="{B4C6D354-72F6-4353-8C0D-1E4DAA07F166}" type="parTrans" cxnId="{9693F535-F8D9-4900-AD7D-87BB005FFB3A}">
      <dgm:prSet/>
      <dgm:spPr/>
      <dgm:t>
        <a:bodyPr/>
        <a:lstStyle/>
        <a:p>
          <a:endParaRPr lang="tr-TR"/>
        </a:p>
      </dgm:t>
    </dgm:pt>
    <dgm:pt modelId="{0D6F3A6F-9CB9-4F32-9058-26E56C2502E2}" type="sibTrans" cxnId="{9693F535-F8D9-4900-AD7D-87BB005FFB3A}">
      <dgm:prSet/>
      <dgm:spPr/>
      <dgm:t>
        <a:bodyPr/>
        <a:lstStyle/>
        <a:p>
          <a:endParaRPr lang="tr-TR"/>
        </a:p>
      </dgm:t>
    </dgm:pt>
    <dgm:pt modelId="{346C5F7C-14BA-4E42-BF4C-F0E36167CB38}">
      <dgm:prSet custT="1"/>
      <dgm:spPr>
        <a:solidFill>
          <a:srgbClr val="FFFF00"/>
        </a:solidFill>
      </dgm:spPr>
      <dgm:t>
        <a:bodyPr/>
        <a:lstStyle/>
        <a:p>
          <a:pPr rtl="0"/>
          <a:r>
            <a:rPr lang="tr-TR" sz="2400" dirty="0" smtClean="0">
              <a:solidFill>
                <a:schemeClr val="tx1"/>
              </a:solidFill>
            </a:rPr>
            <a:t>Ortaöğretimi tamamlayana kadar</a:t>
          </a:r>
          <a:endParaRPr lang="tr-TR" sz="2400" dirty="0">
            <a:solidFill>
              <a:schemeClr val="tx1"/>
            </a:solidFill>
          </a:endParaRPr>
        </a:p>
      </dgm:t>
    </dgm:pt>
    <dgm:pt modelId="{D31DDA46-EAA8-4C61-8C37-A18362EDCD6D}" type="parTrans" cxnId="{9FE32710-86C8-43D9-B96C-F162C9CDFBA2}">
      <dgm:prSet/>
      <dgm:spPr/>
      <dgm:t>
        <a:bodyPr/>
        <a:lstStyle/>
        <a:p>
          <a:endParaRPr lang="tr-TR"/>
        </a:p>
      </dgm:t>
    </dgm:pt>
    <dgm:pt modelId="{E66E0AAB-FF05-4BDE-91F0-0B9BBD5621D1}" type="sibTrans" cxnId="{9FE32710-86C8-43D9-B96C-F162C9CDFBA2}">
      <dgm:prSet/>
      <dgm:spPr/>
      <dgm:t>
        <a:bodyPr/>
        <a:lstStyle/>
        <a:p>
          <a:endParaRPr lang="tr-TR"/>
        </a:p>
      </dgm:t>
    </dgm:pt>
    <dgm:pt modelId="{39375698-8C0D-42F2-A4F5-D0F7E1483895}">
      <dgm:prSet custT="1"/>
      <dgm:spPr>
        <a:solidFill>
          <a:srgbClr val="FFFF00"/>
        </a:solidFill>
      </dgm:spPr>
      <dgm:t>
        <a:bodyPr/>
        <a:lstStyle/>
        <a:p>
          <a:pPr rtl="0"/>
          <a:r>
            <a:rPr lang="tr-TR" sz="2400" dirty="0" smtClean="0">
              <a:solidFill>
                <a:schemeClr val="tx1"/>
              </a:solidFill>
            </a:rPr>
            <a:t>Öğrenciler </a:t>
          </a:r>
          <a:r>
            <a:rPr lang="tr-TR" sz="2400" dirty="0" err="1" smtClean="0">
              <a:solidFill>
                <a:schemeClr val="tx1"/>
              </a:solidFill>
            </a:rPr>
            <a:t>BİLSEM’ler</a:t>
          </a:r>
          <a:r>
            <a:rPr lang="tr-TR" sz="2400" dirty="0" smtClean="0">
              <a:solidFill>
                <a:schemeClr val="tx1"/>
              </a:solidFill>
            </a:rPr>
            <a:t> arası nakil işleminden yararlanabilmektedir.</a:t>
          </a:r>
          <a:endParaRPr lang="tr-TR" sz="2400" dirty="0">
            <a:solidFill>
              <a:schemeClr val="tx1"/>
            </a:solidFill>
          </a:endParaRPr>
        </a:p>
      </dgm:t>
    </dgm:pt>
    <dgm:pt modelId="{8BB99415-292D-4359-8621-2ACE7AA65E76}" type="parTrans" cxnId="{B3D11A1F-A9DC-43FC-88C9-61F2974D1E94}">
      <dgm:prSet/>
      <dgm:spPr/>
      <dgm:t>
        <a:bodyPr/>
        <a:lstStyle/>
        <a:p>
          <a:endParaRPr lang="tr-TR"/>
        </a:p>
      </dgm:t>
    </dgm:pt>
    <dgm:pt modelId="{020C5040-BFEC-4612-94D6-23F24EDFEC53}" type="sibTrans" cxnId="{B3D11A1F-A9DC-43FC-88C9-61F2974D1E94}">
      <dgm:prSet/>
      <dgm:spPr/>
      <dgm:t>
        <a:bodyPr/>
        <a:lstStyle/>
        <a:p>
          <a:endParaRPr lang="tr-TR"/>
        </a:p>
      </dgm:t>
    </dgm:pt>
    <dgm:pt modelId="{BB86EF8B-029E-448D-85BD-33582E608076}">
      <dgm:prSet custT="1"/>
      <dgm:spPr>
        <a:solidFill>
          <a:srgbClr val="FFFF00"/>
        </a:solidFill>
      </dgm:spPr>
      <dgm:t>
        <a:bodyPr/>
        <a:lstStyle/>
        <a:p>
          <a:pPr rtl="0"/>
          <a:r>
            <a:rPr lang="tr-TR" sz="2400" dirty="0" smtClean="0">
              <a:solidFill>
                <a:schemeClr val="tx1"/>
              </a:solidFill>
            </a:rPr>
            <a:t>Öğrenciler </a:t>
          </a:r>
          <a:r>
            <a:rPr lang="tr-TR" sz="2400" dirty="0" err="1" smtClean="0">
              <a:solidFill>
                <a:schemeClr val="tx1"/>
              </a:solidFill>
            </a:rPr>
            <a:t>BİLSEM’e</a:t>
          </a:r>
          <a:r>
            <a:rPr lang="tr-TR" sz="2400" dirty="0" smtClean="0">
              <a:solidFill>
                <a:schemeClr val="tx1"/>
              </a:solidFill>
            </a:rPr>
            <a:t> serbest kıyafetleriyle gelirler.</a:t>
          </a:r>
          <a:endParaRPr lang="tr-TR" sz="2400" dirty="0">
            <a:solidFill>
              <a:schemeClr val="tx1"/>
            </a:solidFill>
          </a:endParaRPr>
        </a:p>
      </dgm:t>
    </dgm:pt>
    <dgm:pt modelId="{23A5AD7A-B698-49F8-9AB5-E0F52D22157E}" type="parTrans" cxnId="{0D72A50A-9D70-400D-9923-274258471191}">
      <dgm:prSet/>
      <dgm:spPr/>
      <dgm:t>
        <a:bodyPr/>
        <a:lstStyle/>
        <a:p>
          <a:endParaRPr lang="tr-TR"/>
        </a:p>
      </dgm:t>
    </dgm:pt>
    <dgm:pt modelId="{D82DC7BB-B803-4B86-8852-0A90B3158DC0}" type="sibTrans" cxnId="{0D72A50A-9D70-400D-9923-274258471191}">
      <dgm:prSet/>
      <dgm:spPr/>
      <dgm:t>
        <a:bodyPr/>
        <a:lstStyle/>
        <a:p>
          <a:endParaRPr lang="tr-TR"/>
        </a:p>
      </dgm:t>
    </dgm:pt>
    <dgm:pt modelId="{9CD9CEE7-FAD0-4498-9946-25B03576C727}">
      <dgm:prSet custT="1"/>
      <dgm:spPr>
        <a:solidFill>
          <a:srgbClr val="FFFF00"/>
        </a:solidFill>
      </dgm:spPr>
      <dgm:t>
        <a:bodyPr/>
        <a:lstStyle/>
        <a:p>
          <a:pPr rtl="0"/>
          <a:r>
            <a:rPr lang="tr-TR" sz="2400" dirty="0" err="1" smtClean="0">
              <a:solidFill>
                <a:schemeClr val="tx1"/>
              </a:solidFill>
            </a:rPr>
            <a:t>BİLSEM’de</a:t>
          </a:r>
          <a:r>
            <a:rPr lang="tr-TR" sz="2400" dirty="0" smtClean="0">
              <a:solidFill>
                <a:schemeClr val="tx1"/>
              </a:solidFill>
            </a:rPr>
            <a:t> devam zorunluluğu vardır.</a:t>
          </a:r>
          <a:endParaRPr lang="tr-TR" sz="2400" dirty="0">
            <a:solidFill>
              <a:schemeClr val="tx1"/>
            </a:solidFill>
          </a:endParaRPr>
        </a:p>
      </dgm:t>
    </dgm:pt>
    <dgm:pt modelId="{F035C994-1180-4809-8298-8202E86CA135}" type="parTrans" cxnId="{6F43F7D8-4424-4F2D-9813-D92714F74989}">
      <dgm:prSet/>
      <dgm:spPr/>
      <dgm:t>
        <a:bodyPr/>
        <a:lstStyle/>
        <a:p>
          <a:endParaRPr lang="tr-TR"/>
        </a:p>
      </dgm:t>
    </dgm:pt>
    <dgm:pt modelId="{B81659B9-4FBD-477F-A8CB-7306A2BAD649}" type="sibTrans" cxnId="{6F43F7D8-4424-4F2D-9813-D92714F74989}">
      <dgm:prSet/>
      <dgm:spPr/>
      <dgm:t>
        <a:bodyPr/>
        <a:lstStyle/>
        <a:p>
          <a:endParaRPr lang="tr-TR"/>
        </a:p>
      </dgm:t>
    </dgm:pt>
    <dgm:pt modelId="{D116CB91-5FCF-4E20-AD7C-71E1A307A253}" type="pres">
      <dgm:prSet presAssocID="{DABF7D64-BE04-428D-9F50-E97D00D82EFE}" presName="linear" presStyleCnt="0">
        <dgm:presLayoutVars>
          <dgm:animLvl val="lvl"/>
          <dgm:resizeHandles val="exact"/>
        </dgm:presLayoutVars>
      </dgm:prSet>
      <dgm:spPr/>
      <dgm:t>
        <a:bodyPr/>
        <a:lstStyle/>
        <a:p>
          <a:endParaRPr lang="tr-TR"/>
        </a:p>
      </dgm:t>
    </dgm:pt>
    <dgm:pt modelId="{90EC79AB-4D40-4469-B6AA-43A0BA88EF7C}" type="pres">
      <dgm:prSet presAssocID="{1CD3F2B8-34CC-401A-8489-1DCEA36331F4}" presName="parentText" presStyleLbl="node1" presStyleIdx="0" presStyleCnt="7" custLinFactY="-21850" custLinFactNeighborX="126" custLinFactNeighborY="-100000">
        <dgm:presLayoutVars>
          <dgm:chMax val="0"/>
          <dgm:bulletEnabled val="1"/>
        </dgm:presLayoutVars>
      </dgm:prSet>
      <dgm:spPr/>
      <dgm:t>
        <a:bodyPr/>
        <a:lstStyle/>
        <a:p>
          <a:endParaRPr lang="tr-TR"/>
        </a:p>
      </dgm:t>
    </dgm:pt>
    <dgm:pt modelId="{EC92451A-E326-4874-8806-673016965663}" type="pres">
      <dgm:prSet presAssocID="{04EE28D8-B5A3-445D-9F56-5383EFA0C8CE}" presName="spacer" presStyleCnt="0"/>
      <dgm:spPr/>
    </dgm:pt>
    <dgm:pt modelId="{F0E34C11-CD5B-41A6-9DD9-3148EBD796CB}" type="pres">
      <dgm:prSet presAssocID="{7FD808C9-50F5-49DE-BFF2-6BAB4516EC1D}" presName="parentText" presStyleLbl="node1" presStyleIdx="1" presStyleCnt="7" custLinFactY="-9016" custLinFactNeighborX="126" custLinFactNeighborY="-100000">
        <dgm:presLayoutVars>
          <dgm:chMax val="0"/>
          <dgm:bulletEnabled val="1"/>
        </dgm:presLayoutVars>
      </dgm:prSet>
      <dgm:spPr/>
      <dgm:t>
        <a:bodyPr/>
        <a:lstStyle/>
        <a:p>
          <a:endParaRPr lang="tr-TR"/>
        </a:p>
      </dgm:t>
    </dgm:pt>
    <dgm:pt modelId="{87E0815E-7C70-4A2B-9E9F-C8FC185FE811}" type="pres">
      <dgm:prSet presAssocID="{55F2FDC3-B953-425D-ACC9-3370EF1594F6}" presName="spacer" presStyleCnt="0"/>
      <dgm:spPr/>
    </dgm:pt>
    <dgm:pt modelId="{154F6179-CD43-4163-93C0-C7988E340E94}" type="pres">
      <dgm:prSet presAssocID="{9D82F508-FF12-4ACC-86EE-D5ED5B60556E}" presName="parentText" presStyleLbl="node1" presStyleIdx="2" presStyleCnt="7" custLinFactY="-21827" custLinFactNeighborX="126" custLinFactNeighborY="-100000">
        <dgm:presLayoutVars>
          <dgm:chMax val="0"/>
          <dgm:bulletEnabled val="1"/>
        </dgm:presLayoutVars>
      </dgm:prSet>
      <dgm:spPr/>
      <dgm:t>
        <a:bodyPr/>
        <a:lstStyle/>
        <a:p>
          <a:endParaRPr lang="tr-TR"/>
        </a:p>
      </dgm:t>
    </dgm:pt>
    <dgm:pt modelId="{1DBB08F6-5460-4573-A4AD-09870D59C459}" type="pres">
      <dgm:prSet presAssocID="{0D6F3A6F-9CB9-4F32-9058-26E56C2502E2}" presName="spacer" presStyleCnt="0"/>
      <dgm:spPr/>
    </dgm:pt>
    <dgm:pt modelId="{FE719520-AEEA-4A14-AE60-C14237A96849}" type="pres">
      <dgm:prSet presAssocID="{346C5F7C-14BA-4E42-BF4C-F0E36167CB38}" presName="parentText" presStyleLbl="node1" presStyleIdx="3" presStyleCnt="7" custLinFactY="-21816" custLinFactNeighborX="126" custLinFactNeighborY="-100000">
        <dgm:presLayoutVars>
          <dgm:chMax val="0"/>
          <dgm:bulletEnabled val="1"/>
        </dgm:presLayoutVars>
      </dgm:prSet>
      <dgm:spPr/>
      <dgm:t>
        <a:bodyPr/>
        <a:lstStyle/>
        <a:p>
          <a:endParaRPr lang="tr-TR"/>
        </a:p>
      </dgm:t>
    </dgm:pt>
    <dgm:pt modelId="{84B17E6D-924A-41CC-9807-37109F24ADBC}" type="pres">
      <dgm:prSet presAssocID="{E66E0AAB-FF05-4BDE-91F0-0B9BBD5621D1}" presName="spacer" presStyleCnt="0"/>
      <dgm:spPr/>
    </dgm:pt>
    <dgm:pt modelId="{B2712EF6-5FFE-43FA-BC92-661B962D2C18}" type="pres">
      <dgm:prSet presAssocID="{39375698-8C0D-42F2-A4F5-D0F7E1483895}" presName="parentText" presStyleLbl="node1" presStyleIdx="4" presStyleCnt="7" custScaleY="156439" custLinFactY="-21804" custLinFactNeighborX="126" custLinFactNeighborY="-100000">
        <dgm:presLayoutVars>
          <dgm:chMax val="0"/>
          <dgm:bulletEnabled val="1"/>
        </dgm:presLayoutVars>
      </dgm:prSet>
      <dgm:spPr/>
      <dgm:t>
        <a:bodyPr/>
        <a:lstStyle/>
        <a:p>
          <a:endParaRPr lang="tr-TR"/>
        </a:p>
      </dgm:t>
    </dgm:pt>
    <dgm:pt modelId="{1BB41223-6C2D-46E0-B9A3-FF4F769F579C}" type="pres">
      <dgm:prSet presAssocID="{020C5040-BFEC-4612-94D6-23F24EDFEC53}" presName="spacer" presStyleCnt="0"/>
      <dgm:spPr/>
    </dgm:pt>
    <dgm:pt modelId="{B4CA1521-B37E-4833-A8AE-21B7C7377AD4}" type="pres">
      <dgm:prSet presAssocID="{BB86EF8B-029E-448D-85BD-33582E608076}" presName="parentText" presStyleLbl="node1" presStyleIdx="5" presStyleCnt="7" custLinFactY="-11546" custLinFactNeighborX="126" custLinFactNeighborY="-100000">
        <dgm:presLayoutVars>
          <dgm:chMax val="0"/>
          <dgm:bulletEnabled val="1"/>
        </dgm:presLayoutVars>
      </dgm:prSet>
      <dgm:spPr/>
      <dgm:t>
        <a:bodyPr/>
        <a:lstStyle/>
        <a:p>
          <a:endParaRPr lang="tr-TR"/>
        </a:p>
      </dgm:t>
    </dgm:pt>
    <dgm:pt modelId="{AE6D4857-A9C3-4E07-96AC-19F7C7C38A0E}" type="pres">
      <dgm:prSet presAssocID="{D82DC7BB-B803-4B86-8852-0A90B3158DC0}" presName="spacer" presStyleCnt="0"/>
      <dgm:spPr/>
    </dgm:pt>
    <dgm:pt modelId="{00A76393-E38A-4CD0-827A-EC724E6897B9}" type="pres">
      <dgm:prSet presAssocID="{9CD9CEE7-FAD0-4498-9946-25B03576C727}" presName="parentText" presStyleLbl="node1" presStyleIdx="6" presStyleCnt="7">
        <dgm:presLayoutVars>
          <dgm:chMax val="0"/>
          <dgm:bulletEnabled val="1"/>
        </dgm:presLayoutVars>
      </dgm:prSet>
      <dgm:spPr/>
      <dgm:t>
        <a:bodyPr/>
        <a:lstStyle/>
        <a:p>
          <a:endParaRPr lang="tr-TR"/>
        </a:p>
      </dgm:t>
    </dgm:pt>
  </dgm:ptLst>
  <dgm:cxnLst>
    <dgm:cxn modelId="{945FBB79-8413-45D7-AE8C-86860E6FCC56}" srcId="{DABF7D64-BE04-428D-9F50-E97D00D82EFE}" destId="{1CD3F2B8-34CC-401A-8489-1DCEA36331F4}" srcOrd="0" destOrd="0" parTransId="{CA7A9D52-BB23-4235-ABD5-BC5CD99D4D7A}" sibTransId="{04EE28D8-B5A3-445D-9F56-5383EFA0C8CE}"/>
    <dgm:cxn modelId="{42956DB1-1D08-4FBC-94A5-4AED5EA78DDA}" type="presOf" srcId="{9D82F508-FF12-4ACC-86EE-D5ED5B60556E}" destId="{154F6179-CD43-4163-93C0-C7988E340E94}" srcOrd="0" destOrd="0" presId="urn:microsoft.com/office/officeart/2005/8/layout/vList2"/>
    <dgm:cxn modelId="{9693F535-F8D9-4900-AD7D-87BB005FFB3A}" srcId="{DABF7D64-BE04-428D-9F50-E97D00D82EFE}" destId="{9D82F508-FF12-4ACC-86EE-D5ED5B60556E}" srcOrd="2" destOrd="0" parTransId="{B4C6D354-72F6-4353-8C0D-1E4DAA07F166}" sibTransId="{0D6F3A6F-9CB9-4F32-9058-26E56C2502E2}"/>
    <dgm:cxn modelId="{BE95AEFD-E58C-4287-B76C-63E358466FEF}" type="presOf" srcId="{9CD9CEE7-FAD0-4498-9946-25B03576C727}" destId="{00A76393-E38A-4CD0-827A-EC724E6897B9}" srcOrd="0" destOrd="0" presId="urn:microsoft.com/office/officeart/2005/8/layout/vList2"/>
    <dgm:cxn modelId="{8FEF9CB4-C748-49BC-935A-A055EF1F8F5F}" type="presOf" srcId="{346C5F7C-14BA-4E42-BF4C-F0E36167CB38}" destId="{FE719520-AEEA-4A14-AE60-C14237A96849}" srcOrd="0" destOrd="0" presId="urn:microsoft.com/office/officeart/2005/8/layout/vList2"/>
    <dgm:cxn modelId="{6F43F7D8-4424-4F2D-9813-D92714F74989}" srcId="{DABF7D64-BE04-428D-9F50-E97D00D82EFE}" destId="{9CD9CEE7-FAD0-4498-9946-25B03576C727}" srcOrd="6" destOrd="0" parTransId="{F035C994-1180-4809-8298-8202E86CA135}" sibTransId="{B81659B9-4FBD-477F-A8CB-7306A2BAD649}"/>
    <dgm:cxn modelId="{992CA3BF-2853-4C19-B075-83B2123D38F8}" type="presOf" srcId="{39375698-8C0D-42F2-A4F5-D0F7E1483895}" destId="{B2712EF6-5FFE-43FA-BC92-661B962D2C18}" srcOrd="0" destOrd="0" presId="urn:microsoft.com/office/officeart/2005/8/layout/vList2"/>
    <dgm:cxn modelId="{9FE32710-86C8-43D9-B96C-F162C9CDFBA2}" srcId="{DABF7D64-BE04-428D-9F50-E97D00D82EFE}" destId="{346C5F7C-14BA-4E42-BF4C-F0E36167CB38}" srcOrd="3" destOrd="0" parTransId="{D31DDA46-EAA8-4C61-8C37-A18362EDCD6D}" sibTransId="{E66E0AAB-FF05-4BDE-91F0-0B9BBD5621D1}"/>
    <dgm:cxn modelId="{0D72A50A-9D70-400D-9923-274258471191}" srcId="{DABF7D64-BE04-428D-9F50-E97D00D82EFE}" destId="{BB86EF8B-029E-448D-85BD-33582E608076}" srcOrd="5" destOrd="0" parTransId="{23A5AD7A-B698-49F8-9AB5-E0F52D22157E}" sibTransId="{D82DC7BB-B803-4B86-8852-0A90B3158DC0}"/>
    <dgm:cxn modelId="{CC3E683A-0E25-49D6-9A53-23CA8E0F30E9}" type="presOf" srcId="{7FD808C9-50F5-49DE-BFF2-6BAB4516EC1D}" destId="{F0E34C11-CD5B-41A6-9DD9-3148EBD796CB}" srcOrd="0" destOrd="0" presId="urn:microsoft.com/office/officeart/2005/8/layout/vList2"/>
    <dgm:cxn modelId="{C06456C9-D4D6-4AF4-9EA6-F3B26378DA7D}" srcId="{DABF7D64-BE04-428D-9F50-E97D00D82EFE}" destId="{7FD808C9-50F5-49DE-BFF2-6BAB4516EC1D}" srcOrd="1" destOrd="0" parTransId="{BD73B815-FBDA-4101-992E-4D15C559A4DD}" sibTransId="{55F2FDC3-B953-425D-ACC9-3370EF1594F6}"/>
    <dgm:cxn modelId="{B3D11A1F-A9DC-43FC-88C9-61F2974D1E94}" srcId="{DABF7D64-BE04-428D-9F50-E97D00D82EFE}" destId="{39375698-8C0D-42F2-A4F5-D0F7E1483895}" srcOrd="4" destOrd="0" parTransId="{8BB99415-292D-4359-8621-2ACE7AA65E76}" sibTransId="{020C5040-BFEC-4612-94D6-23F24EDFEC53}"/>
    <dgm:cxn modelId="{62E38E0A-7B84-4201-98E8-4B4418243CB2}" type="presOf" srcId="{BB86EF8B-029E-448D-85BD-33582E608076}" destId="{B4CA1521-B37E-4833-A8AE-21B7C7377AD4}" srcOrd="0" destOrd="0" presId="urn:microsoft.com/office/officeart/2005/8/layout/vList2"/>
    <dgm:cxn modelId="{076FE7CE-301B-4D98-BD1E-BD1D9830FAD9}" type="presOf" srcId="{1CD3F2B8-34CC-401A-8489-1DCEA36331F4}" destId="{90EC79AB-4D40-4469-B6AA-43A0BA88EF7C}" srcOrd="0" destOrd="0" presId="urn:microsoft.com/office/officeart/2005/8/layout/vList2"/>
    <dgm:cxn modelId="{C7756840-B639-411C-BBAD-189FF999DA8E}" type="presOf" srcId="{DABF7D64-BE04-428D-9F50-E97D00D82EFE}" destId="{D116CB91-5FCF-4E20-AD7C-71E1A307A253}" srcOrd="0" destOrd="0" presId="urn:microsoft.com/office/officeart/2005/8/layout/vList2"/>
    <dgm:cxn modelId="{58C16BB0-DDC3-49AA-9847-7FAE7EBA036C}" type="presParOf" srcId="{D116CB91-5FCF-4E20-AD7C-71E1A307A253}" destId="{90EC79AB-4D40-4469-B6AA-43A0BA88EF7C}" srcOrd="0" destOrd="0" presId="urn:microsoft.com/office/officeart/2005/8/layout/vList2"/>
    <dgm:cxn modelId="{0E219FDF-29C0-4AE2-B31D-C2EB8AF2F5A3}" type="presParOf" srcId="{D116CB91-5FCF-4E20-AD7C-71E1A307A253}" destId="{EC92451A-E326-4874-8806-673016965663}" srcOrd="1" destOrd="0" presId="urn:microsoft.com/office/officeart/2005/8/layout/vList2"/>
    <dgm:cxn modelId="{2A840310-5992-4DB6-986C-BC5AAEB31463}" type="presParOf" srcId="{D116CB91-5FCF-4E20-AD7C-71E1A307A253}" destId="{F0E34C11-CD5B-41A6-9DD9-3148EBD796CB}" srcOrd="2" destOrd="0" presId="urn:microsoft.com/office/officeart/2005/8/layout/vList2"/>
    <dgm:cxn modelId="{44ED6AA0-F5BA-47B1-9B65-045B029A30DC}" type="presParOf" srcId="{D116CB91-5FCF-4E20-AD7C-71E1A307A253}" destId="{87E0815E-7C70-4A2B-9E9F-C8FC185FE811}" srcOrd="3" destOrd="0" presId="urn:microsoft.com/office/officeart/2005/8/layout/vList2"/>
    <dgm:cxn modelId="{446D530C-B572-4D3A-8405-BE16CE1AB0CE}" type="presParOf" srcId="{D116CB91-5FCF-4E20-AD7C-71E1A307A253}" destId="{154F6179-CD43-4163-93C0-C7988E340E94}" srcOrd="4" destOrd="0" presId="urn:microsoft.com/office/officeart/2005/8/layout/vList2"/>
    <dgm:cxn modelId="{B17A976A-B880-4190-89B6-0CD568E2B146}" type="presParOf" srcId="{D116CB91-5FCF-4E20-AD7C-71E1A307A253}" destId="{1DBB08F6-5460-4573-A4AD-09870D59C459}" srcOrd="5" destOrd="0" presId="urn:microsoft.com/office/officeart/2005/8/layout/vList2"/>
    <dgm:cxn modelId="{BFA853E9-57C7-48F1-B8DE-75CCC3951FC3}" type="presParOf" srcId="{D116CB91-5FCF-4E20-AD7C-71E1A307A253}" destId="{FE719520-AEEA-4A14-AE60-C14237A96849}" srcOrd="6" destOrd="0" presId="urn:microsoft.com/office/officeart/2005/8/layout/vList2"/>
    <dgm:cxn modelId="{B1E533C2-CC41-4688-BA9F-429C3F822BE2}" type="presParOf" srcId="{D116CB91-5FCF-4E20-AD7C-71E1A307A253}" destId="{84B17E6D-924A-41CC-9807-37109F24ADBC}" srcOrd="7" destOrd="0" presId="urn:microsoft.com/office/officeart/2005/8/layout/vList2"/>
    <dgm:cxn modelId="{96AD9161-6331-4892-8B53-87E79AA11AAA}" type="presParOf" srcId="{D116CB91-5FCF-4E20-AD7C-71E1A307A253}" destId="{B2712EF6-5FFE-43FA-BC92-661B962D2C18}" srcOrd="8" destOrd="0" presId="urn:microsoft.com/office/officeart/2005/8/layout/vList2"/>
    <dgm:cxn modelId="{7BD2D654-5F6E-40D1-BE0D-A63766A7CCE6}" type="presParOf" srcId="{D116CB91-5FCF-4E20-AD7C-71E1A307A253}" destId="{1BB41223-6C2D-46E0-B9A3-FF4F769F579C}" srcOrd="9" destOrd="0" presId="urn:microsoft.com/office/officeart/2005/8/layout/vList2"/>
    <dgm:cxn modelId="{ED474B1D-8078-4B51-9187-BEA7767C396C}" type="presParOf" srcId="{D116CB91-5FCF-4E20-AD7C-71E1A307A253}" destId="{B4CA1521-B37E-4833-A8AE-21B7C7377AD4}" srcOrd="10" destOrd="0" presId="urn:microsoft.com/office/officeart/2005/8/layout/vList2"/>
    <dgm:cxn modelId="{C728B45E-0BF7-4852-972B-990156EFDC1F}" type="presParOf" srcId="{D116CB91-5FCF-4E20-AD7C-71E1A307A253}" destId="{AE6D4857-A9C3-4E07-96AC-19F7C7C38A0E}" srcOrd="11" destOrd="0" presId="urn:microsoft.com/office/officeart/2005/8/layout/vList2"/>
    <dgm:cxn modelId="{E5E41CE4-8D92-4CAE-8E0B-CD65A348757E}" type="presParOf" srcId="{D116CB91-5FCF-4E20-AD7C-71E1A307A253}" destId="{00A76393-E38A-4CD0-827A-EC724E6897B9}" srcOrd="1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311AFE-D1FB-47EC-9290-1E5A725459CF}">
      <dsp:nvSpPr>
        <dsp:cNvPr id="0" name=""/>
        <dsp:cNvSpPr/>
      </dsp:nvSpPr>
      <dsp:spPr>
        <a:xfrm>
          <a:off x="0" y="837"/>
          <a:ext cx="8229600" cy="1185139"/>
        </a:xfrm>
        <a:prstGeom prst="round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kern="1200" dirty="0" smtClean="0">
              <a:solidFill>
                <a:schemeClr val="tx1"/>
              </a:solidFill>
            </a:rPr>
            <a:t>Sınav sistemi yoktur, not verilmez.</a:t>
          </a:r>
          <a:endParaRPr lang="tr-TR" sz="2400" kern="1200" dirty="0">
            <a:solidFill>
              <a:schemeClr val="tx1"/>
            </a:solidFill>
          </a:endParaRPr>
        </a:p>
      </dsp:txBody>
      <dsp:txXfrm>
        <a:off x="57854" y="58691"/>
        <a:ext cx="8113892" cy="1069431"/>
      </dsp:txXfrm>
    </dsp:sp>
    <dsp:sp modelId="{08299C9C-2D9D-495B-98BD-50D669609356}">
      <dsp:nvSpPr>
        <dsp:cNvPr id="0" name=""/>
        <dsp:cNvSpPr/>
      </dsp:nvSpPr>
      <dsp:spPr>
        <a:xfrm>
          <a:off x="0" y="1198942"/>
          <a:ext cx="8229600" cy="1185139"/>
        </a:xfrm>
        <a:prstGeom prst="round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kern="1200" dirty="0" smtClean="0">
              <a:solidFill>
                <a:schemeClr val="tx1"/>
              </a:solidFill>
            </a:rPr>
            <a:t>Proje tabanlı eğitim uygulanır.</a:t>
          </a:r>
          <a:endParaRPr lang="tr-TR" sz="2400" kern="1200" dirty="0">
            <a:solidFill>
              <a:schemeClr val="tx1"/>
            </a:solidFill>
          </a:endParaRPr>
        </a:p>
      </dsp:txBody>
      <dsp:txXfrm>
        <a:off x="57854" y="1256796"/>
        <a:ext cx="8113892" cy="1069431"/>
      </dsp:txXfrm>
    </dsp:sp>
    <dsp:sp modelId="{3CEDF030-9BDC-47A1-B523-BA94208DDB43}">
      <dsp:nvSpPr>
        <dsp:cNvPr id="0" name=""/>
        <dsp:cNvSpPr/>
      </dsp:nvSpPr>
      <dsp:spPr>
        <a:xfrm>
          <a:off x="0" y="2397046"/>
          <a:ext cx="8229600" cy="1185139"/>
        </a:xfrm>
        <a:prstGeom prst="round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kern="1200" dirty="0" smtClean="0">
              <a:solidFill>
                <a:schemeClr val="tx1"/>
              </a:solidFill>
            </a:rPr>
            <a:t>Yaparak, yaşayarak öğrenme esastır.</a:t>
          </a:r>
          <a:endParaRPr lang="tr-TR" sz="2400" kern="1200" dirty="0">
            <a:solidFill>
              <a:schemeClr val="tx1"/>
            </a:solidFill>
          </a:endParaRPr>
        </a:p>
      </dsp:txBody>
      <dsp:txXfrm>
        <a:off x="57854" y="2454900"/>
        <a:ext cx="8113892" cy="1069431"/>
      </dsp:txXfrm>
    </dsp:sp>
    <dsp:sp modelId="{D32C08B4-0927-452A-BD7A-6318FF3976EC}">
      <dsp:nvSpPr>
        <dsp:cNvPr id="0" name=""/>
        <dsp:cNvSpPr/>
      </dsp:nvSpPr>
      <dsp:spPr>
        <a:xfrm>
          <a:off x="0" y="3595151"/>
          <a:ext cx="8229600" cy="1185139"/>
        </a:xfrm>
        <a:prstGeom prst="round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kern="1200" dirty="0" smtClean="0">
              <a:solidFill>
                <a:schemeClr val="tx1"/>
              </a:solidFill>
            </a:rPr>
            <a:t>Eğitim faaliyetleri; alanında uzman öğretmenler tarafından, disiplinler arası yaklaşımla oluşturulmuş eğitim programları bünyesinde gerçekleştirilir</a:t>
          </a:r>
          <a:r>
            <a:rPr lang="tr-TR" sz="2000" kern="1200" dirty="0" smtClean="0"/>
            <a:t>.</a:t>
          </a:r>
          <a:endParaRPr lang="tr-TR" sz="2000" kern="1200" dirty="0"/>
        </a:p>
      </dsp:txBody>
      <dsp:txXfrm>
        <a:off x="57854" y="3653005"/>
        <a:ext cx="8113892" cy="10694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EC79AB-4D40-4469-B6AA-43A0BA88EF7C}">
      <dsp:nvSpPr>
        <dsp:cNvPr id="0" name=""/>
        <dsp:cNvSpPr/>
      </dsp:nvSpPr>
      <dsp:spPr>
        <a:xfrm>
          <a:off x="0" y="778336"/>
          <a:ext cx="8229600" cy="411242"/>
        </a:xfrm>
        <a:prstGeom prst="round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kern="1200" dirty="0" smtClean="0">
              <a:solidFill>
                <a:schemeClr val="tx1"/>
              </a:solidFill>
            </a:rPr>
            <a:t>Ücretsiz</a:t>
          </a:r>
          <a:endParaRPr lang="tr-TR" sz="2400" kern="1200" dirty="0">
            <a:solidFill>
              <a:schemeClr val="tx1"/>
            </a:solidFill>
          </a:endParaRPr>
        </a:p>
      </dsp:txBody>
      <dsp:txXfrm>
        <a:off x="20075" y="798411"/>
        <a:ext cx="8189450" cy="371092"/>
      </dsp:txXfrm>
    </dsp:sp>
    <dsp:sp modelId="{F0E34C11-CD5B-41A6-9DD9-3148EBD796CB}">
      <dsp:nvSpPr>
        <dsp:cNvPr id="0" name=""/>
        <dsp:cNvSpPr/>
      </dsp:nvSpPr>
      <dsp:spPr>
        <a:xfrm>
          <a:off x="0" y="1252103"/>
          <a:ext cx="8229600" cy="411242"/>
        </a:xfrm>
        <a:prstGeom prst="round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kern="1200" dirty="0" smtClean="0">
              <a:solidFill>
                <a:schemeClr val="tx1"/>
              </a:solidFill>
            </a:rPr>
            <a:t>Etkinlik temelli ve proje tabanlı özel program</a:t>
          </a:r>
          <a:endParaRPr lang="tr-TR" sz="2400" kern="1200" dirty="0">
            <a:solidFill>
              <a:schemeClr val="tx1"/>
            </a:solidFill>
          </a:endParaRPr>
        </a:p>
      </dsp:txBody>
      <dsp:txXfrm>
        <a:off x="20075" y="1272178"/>
        <a:ext cx="8189450" cy="371092"/>
      </dsp:txXfrm>
    </dsp:sp>
    <dsp:sp modelId="{154F6179-CD43-4163-93C0-C7988E340E94}">
      <dsp:nvSpPr>
        <dsp:cNvPr id="0" name=""/>
        <dsp:cNvSpPr/>
      </dsp:nvSpPr>
      <dsp:spPr>
        <a:xfrm>
          <a:off x="0" y="1620406"/>
          <a:ext cx="8229600" cy="411242"/>
        </a:xfrm>
        <a:prstGeom prst="round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kern="1200" dirty="0" smtClean="0">
              <a:solidFill>
                <a:schemeClr val="tx1"/>
              </a:solidFill>
            </a:rPr>
            <a:t>Okul dışı zamanda eğitim</a:t>
          </a:r>
          <a:endParaRPr lang="tr-TR" sz="2400" kern="1200" dirty="0">
            <a:solidFill>
              <a:schemeClr val="tx1"/>
            </a:solidFill>
          </a:endParaRPr>
        </a:p>
      </dsp:txBody>
      <dsp:txXfrm>
        <a:off x="20075" y="1640481"/>
        <a:ext cx="8189450" cy="371092"/>
      </dsp:txXfrm>
    </dsp:sp>
    <dsp:sp modelId="{FE719520-AEEA-4A14-AE60-C14237A96849}">
      <dsp:nvSpPr>
        <dsp:cNvPr id="0" name=""/>
        <dsp:cNvSpPr/>
      </dsp:nvSpPr>
      <dsp:spPr>
        <a:xfrm>
          <a:off x="0" y="2041438"/>
          <a:ext cx="8229600" cy="411242"/>
        </a:xfrm>
        <a:prstGeom prst="round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kern="1200" dirty="0" smtClean="0">
              <a:solidFill>
                <a:schemeClr val="tx1"/>
              </a:solidFill>
            </a:rPr>
            <a:t>Ortaöğretimi tamamlayana kadar</a:t>
          </a:r>
          <a:endParaRPr lang="tr-TR" sz="2400" kern="1200" dirty="0">
            <a:solidFill>
              <a:schemeClr val="tx1"/>
            </a:solidFill>
          </a:endParaRPr>
        </a:p>
      </dsp:txBody>
      <dsp:txXfrm>
        <a:off x="20075" y="2061513"/>
        <a:ext cx="8189450" cy="371092"/>
      </dsp:txXfrm>
    </dsp:sp>
    <dsp:sp modelId="{B2712EF6-5FFE-43FA-BC92-661B962D2C18}">
      <dsp:nvSpPr>
        <dsp:cNvPr id="0" name=""/>
        <dsp:cNvSpPr/>
      </dsp:nvSpPr>
      <dsp:spPr>
        <a:xfrm>
          <a:off x="0" y="2462475"/>
          <a:ext cx="8229600" cy="643342"/>
        </a:xfrm>
        <a:prstGeom prst="round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kern="1200" dirty="0" smtClean="0">
              <a:solidFill>
                <a:schemeClr val="tx1"/>
              </a:solidFill>
            </a:rPr>
            <a:t>Öğrenciler </a:t>
          </a:r>
          <a:r>
            <a:rPr lang="tr-TR" sz="2400" kern="1200" dirty="0" err="1" smtClean="0">
              <a:solidFill>
                <a:schemeClr val="tx1"/>
              </a:solidFill>
            </a:rPr>
            <a:t>BİLSEM’ler</a:t>
          </a:r>
          <a:r>
            <a:rPr lang="tr-TR" sz="2400" kern="1200" dirty="0" smtClean="0">
              <a:solidFill>
                <a:schemeClr val="tx1"/>
              </a:solidFill>
            </a:rPr>
            <a:t> arası nakil işleminden yararlanabilmektedir.</a:t>
          </a:r>
          <a:endParaRPr lang="tr-TR" sz="2400" kern="1200" dirty="0">
            <a:solidFill>
              <a:schemeClr val="tx1"/>
            </a:solidFill>
          </a:endParaRPr>
        </a:p>
      </dsp:txBody>
      <dsp:txXfrm>
        <a:off x="31405" y="2493880"/>
        <a:ext cx="8166790" cy="580532"/>
      </dsp:txXfrm>
    </dsp:sp>
    <dsp:sp modelId="{B4CA1521-B37E-4833-A8AE-21B7C7377AD4}">
      <dsp:nvSpPr>
        <dsp:cNvPr id="0" name=""/>
        <dsp:cNvSpPr/>
      </dsp:nvSpPr>
      <dsp:spPr>
        <a:xfrm>
          <a:off x="0" y="3157748"/>
          <a:ext cx="8229600" cy="411242"/>
        </a:xfrm>
        <a:prstGeom prst="round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kern="1200" dirty="0" smtClean="0">
              <a:solidFill>
                <a:schemeClr val="tx1"/>
              </a:solidFill>
            </a:rPr>
            <a:t>Öğrenciler </a:t>
          </a:r>
          <a:r>
            <a:rPr lang="tr-TR" sz="2400" kern="1200" dirty="0" err="1" smtClean="0">
              <a:solidFill>
                <a:schemeClr val="tx1"/>
              </a:solidFill>
            </a:rPr>
            <a:t>BİLSEM’e</a:t>
          </a:r>
          <a:r>
            <a:rPr lang="tr-TR" sz="2400" kern="1200" dirty="0" smtClean="0">
              <a:solidFill>
                <a:schemeClr val="tx1"/>
              </a:solidFill>
            </a:rPr>
            <a:t> serbest kıyafetleriyle gelirler.</a:t>
          </a:r>
          <a:endParaRPr lang="tr-TR" sz="2400" kern="1200" dirty="0">
            <a:solidFill>
              <a:schemeClr val="tx1"/>
            </a:solidFill>
          </a:endParaRPr>
        </a:p>
      </dsp:txBody>
      <dsp:txXfrm>
        <a:off x="20075" y="3177823"/>
        <a:ext cx="8189450" cy="371092"/>
      </dsp:txXfrm>
    </dsp:sp>
    <dsp:sp modelId="{00A76393-E38A-4CD0-827A-EC724E6897B9}">
      <dsp:nvSpPr>
        <dsp:cNvPr id="0" name=""/>
        <dsp:cNvSpPr/>
      </dsp:nvSpPr>
      <dsp:spPr>
        <a:xfrm>
          <a:off x="0" y="3635963"/>
          <a:ext cx="8229600" cy="411242"/>
        </a:xfrm>
        <a:prstGeom prst="round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kern="1200" dirty="0" err="1" smtClean="0">
              <a:solidFill>
                <a:schemeClr val="tx1"/>
              </a:solidFill>
            </a:rPr>
            <a:t>BİLSEM’de</a:t>
          </a:r>
          <a:r>
            <a:rPr lang="tr-TR" sz="2400" kern="1200" dirty="0" smtClean="0">
              <a:solidFill>
                <a:schemeClr val="tx1"/>
              </a:solidFill>
            </a:rPr>
            <a:t> devam zorunluluğu vardır.</a:t>
          </a:r>
          <a:endParaRPr lang="tr-TR" sz="2400" kern="1200" dirty="0">
            <a:solidFill>
              <a:schemeClr val="tx1"/>
            </a:solidFill>
          </a:endParaRPr>
        </a:p>
      </dsp:txBody>
      <dsp:txXfrm>
        <a:off x="20075" y="3656038"/>
        <a:ext cx="8189450" cy="37109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99C78B-3722-408F-822A-D20EFDBA35A8}" type="datetimeFigureOut">
              <a:rPr lang="tr-TR" smtClean="0"/>
              <a:pPr/>
              <a:t>19.11.2019</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8FA194-6D9B-4869-8709-7FEBEA046688}" type="slidenum">
              <a:rPr lang="tr-TR" smtClean="0"/>
              <a:pPr/>
              <a:t>‹#›</a:t>
            </a:fld>
            <a:endParaRPr lang="tr-TR"/>
          </a:p>
        </p:txBody>
      </p:sp>
    </p:spTree>
    <p:extLst>
      <p:ext uri="{BB962C8B-B14F-4D97-AF65-F5344CB8AC3E}">
        <p14:creationId xmlns:p14="http://schemas.microsoft.com/office/powerpoint/2010/main" xmlns="" val="1346935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78FA194-6D9B-4869-8709-7FEBEA046688}" type="slidenum">
              <a:rPr lang="tr-TR" smtClean="0"/>
              <a:pPr/>
              <a:t>16</a:t>
            </a:fld>
            <a:endParaRPr lang="tr-TR"/>
          </a:p>
        </p:txBody>
      </p:sp>
    </p:spTree>
    <p:extLst>
      <p:ext uri="{BB962C8B-B14F-4D97-AF65-F5344CB8AC3E}">
        <p14:creationId xmlns:p14="http://schemas.microsoft.com/office/powerpoint/2010/main" xmlns="" val="2675584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710BB17A-28F8-4AAA-8D08-94F57EE28643}" type="datetimeFigureOut">
              <a:rPr lang="tr-TR" smtClean="0"/>
              <a:pPr/>
              <a:t>19.11.2019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5772630-A732-49F2-BFBB-D6FACA3EE385}" type="slidenum">
              <a:rPr lang="tr-TR" smtClean="0"/>
              <a:pPr/>
              <a:t>‹#›</a:t>
            </a:fld>
            <a:endParaRPr lang="tr-TR"/>
          </a:p>
        </p:txBody>
      </p:sp>
    </p:spTree>
    <p:extLst>
      <p:ext uri="{BB962C8B-B14F-4D97-AF65-F5344CB8AC3E}">
        <p14:creationId xmlns:p14="http://schemas.microsoft.com/office/powerpoint/2010/main" xmlns="" val="1651729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10BB17A-28F8-4AAA-8D08-94F57EE28643}" type="datetimeFigureOut">
              <a:rPr lang="tr-TR" smtClean="0"/>
              <a:pPr/>
              <a:t>19.11.2019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5772630-A732-49F2-BFBB-D6FACA3EE385}" type="slidenum">
              <a:rPr lang="tr-TR" smtClean="0"/>
              <a:pPr/>
              <a:t>‹#›</a:t>
            </a:fld>
            <a:endParaRPr lang="tr-TR"/>
          </a:p>
        </p:txBody>
      </p:sp>
    </p:spTree>
    <p:extLst>
      <p:ext uri="{BB962C8B-B14F-4D97-AF65-F5344CB8AC3E}">
        <p14:creationId xmlns:p14="http://schemas.microsoft.com/office/powerpoint/2010/main" xmlns="" val="3343594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10BB17A-28F8-4AAA-8D08-94F57EE28643}" type="datetimeFigureOut">
              <a:rPr lang="tr-TR" smtClean="0"/>
              <a:pPr/>
              <a:t>19.11.2019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5772630-A732-49F2-BFBB-D6FACA3EE385}" type="slidenum">
              <a:rPr lang="tr-TR" smtClean="0"/>
              <a:pPr/>
              <a:t>‹#›</a:t>
            </a:fld>
            <a:endParaRPr lang="tr-TR"/>
          </a:p>
        </p:txBody>
      </p:sp>
    </p:spTree>
    <p:extLst>
      <p:ext uri="{BB962C8B-B14F-4D97-AF65-F5344CB8AC3E}">
        <p14:creationId xmlns:p14="http://schemas.microsoft.com/office/powerpoint/2010/main" xmlns="" val="2015368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10BB17A-28F8-4AAA-8D08-94F57EE28643}" type="datetimeFigureOut">
              <a:rPr lang="tr-TR" smtClean="0"/>
              <a:pPr/>
              <a:t>19.11.2019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5772630-A732-49F2-BFBB-D6FACA3EE385}" type="slidenum">
              <a:rPr lang="tr-TR" smtClean="0"/>
              <a:pPr/>
              <a:t>‹#›</a:t>
            </a:fld>
            <a:endParaRPr lang="tr-TR"/>
          </a:p>
        </p:txBody>
      </p:sp>
    </p:spTree>
    <p:extLst>
      <p:ext uri="{BB962C8B-B14F-4D97-AF65-F5344CB8AC3E}">
        <p14:creationId xmlns:p14="http://schemas.microsoft.com/office/powerpoint/2010/main" xmlns="" val="1630827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710BB17A-28F8-4AAA-8D08-94F57EE28643}" type="datetimeFigureOut">
              <a:rPr lang="tr-TR" smtClean="0"/>
              <a:pPr/>
              <a:t>19.11.2019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5772630-A732-49F2-BFBB-D6FACA3EE385}" type="slidenum">
              <a:rPr lang="tr-TR" smtClean="0"/>
              <a:pPr/>
              <a:t>‹#›</a:t>
            </a:fld>
            <a:endParaRPr lang="tr-TR"/>
          </a:p>
        </p:txBody>
      </p:sp>
    </p:spTree>
    <p:extLst>
      <p:ext uri="{BB962C8B-B14F-4D97-AF65-F5344CB8AC3E}">
        <p14:creationId xmlns:p14="http://schemas.microsoft.com/office/powerpoint/2010/main" xmlns="" val="686233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710BB17A-28F8-4AAA-8D08-94F57EE28643}" type="datetimeFigureOut">
              <a:rPr lang="tr-TR" smtClean="0"/>
              <a:pPr/>
              <a:t>19.11.2019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5772630-A732-49F2-BFBB-D6FACA3EE385}" type="slidenum">
              <a:rPr lang="tr-TR" smtClean="0"/>
              <a:pPr/>
              <a:t>‹#›</a:t>
            </a:fld>
            <a:endParaRPr lang="tr-TR"/>
          </a:p>
        </p:txBody>
      </p:sp>
    </p:spTree>
    <p:extLst>
      <p:ext uri="{BB962C8B-B14F-4D97-AF65-F5344CB8AC3E}">
        <p14:creationId xmlns:p14="http://schemas.microsoft.com/office/powerpoint/2010/main" xmlns="" val="4247470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710BB17A-28F8-4AAA-8D08-94F57EE28643}" type="datetimeFigureOut">
              <a:rPr lang="tr-TR" smtClean="0"/>
              <a:pPr/>
              <a:t>19.11.2019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5772630-A732-49F2-BFBB-D6FACA3EE385}" type="slidenum">
              <a:rPr lang="tr-TR" smtClean="0"/>
              <a:pPr/>
              <a:t>‹#›</a:t>
            </a:fld>
            <a:endParaRPr lang="tr-TR"/>
          </a:p>
        </p:txBody>
      </p:sp>
    </p:spTree>
    <p:extLst>
      <p:ext uri="{BB962C8B-B14F-4D97-AF65-F5344CB8AC3E}">
        <p14:creationId xmlns:p14="http://schemas.microsoft.com/office/powerpoint/2010/main" xmlns="" val="2225509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710BB17A-28F8-4AAA-8D08-94F57EE28643}" type="datetimeFigureOut">
              <a:rPr lang="tr-TR" smtClean="0"/>
              <a:pPr/>
              <a:t>19.11.2019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5772630-A732-49F2-BFBB-D6FACA3EE385}" type="slidenum">
              <a:rPr lang="tr-TR" smtClean="0"/>
              <a:pPr/>
              <a:t>‹#›</a:t>
            </a:fld>
            <a:endParaRPr lang="tr-TR"/>
          </a:p>
        </p:txBody>
      </p:sp>
    </p:spTree>
    <p:extLst>
      <p:ext uri="{BB962C8B-B14F-4D97-AF65-F5344CB8AC3E}">
        <p14:creationId xmlns:p14="http://schemas.microsoft.com/office/powerpoint/2010/main" xmlns="" val="2866921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10BB17A-28F8-4AAA-8D08-94F57EE28643}" type="datetimeFigureOut">
              <a:rPr lang="tr-TR" smtClean="0"/>
              <a:pPr/>
              <a:t>19.11.2019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5772630-A732-49F2-BFBB-D6FACA3EE385}" type="slidenum">
              <a:rPr lang="tr-TR" smtClean="0"/>
              <a:pPr/>
              <a:t>‹#›</a:t>
            </a:fld>
            <a:endParaRPr lang="tr-TR"/>
          </a:p>
        </p:txBody>
      </p:sp>
    </p:spTree>
    <p:extLst>
      <p:ext uri="{BB962C8B-B14F-4D97-AF65-F5344CB8AC3E}">
        <p14:creationId xmlns:p14="http://schemas.microsoft.com/office/powerpoint/2010/main" xmlns="" val="2509121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710BB17A-28F8-4AAA-8D08-94F57EE28643}" type="datetimeFigureOut">
              <a:rPr lang="tr-TR" smtClean="0"/>
              <a:pPr/>
              <a:t>19.11.2019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5772630-A732-49F2-BFBB-D6FACA3EE385}" type="slidenum">
              <a:rPr lang="tr-TR" smtClean="0"/>
              <a:pPr/>
              <a:t>‹#›</a:t>
            </a:fld>
            <a:endParaRPr lang="tr-TR"/>
          </a:p>
        </p:txBody>
      </p:sp>
    </p:spTree>
    <p:extLst>
      <p:ext uri="{BB962C8B-B14F-4D97-AF65-F5344CB8AC3E}">
        <p14:creationId xmlns:p14="http://schemas.microsoft.com/office/powerpoint/2010/main" xmlns="" val="3396534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710BB17A-28F8-4AAA-8D08-94F57EE28643}" type="datetimeFigureOut">
              <a:rPr lang="tr-TR" smtClean="0"/>
              <a:pPr/>
              <a:t>19.11.2019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5772630-A732-49F2-BFBB-D6FACA3EE385}" type="slidenum">
              <a:rPr lang="tr-TR" smtClean="0"/>
              <a:pPr/>
              <a:t>‹#›</a:t>
            </a:fld>
            <a:endParaRPr lang="tr-TR"/>
          </a:p>
        </p:txBody>
      </p:sp>
    </p:spTree>
    <p:extLst>
      <p:ext uri="{BB962C8B-B14F-4D97-AF65-F5344CB8AC3E}">
        <p14:creationId xmlns:p14="http://schemas.microsoft.com/office/powerpoint/2010/main" xmlns="" val="3342950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BB17A-28F8-4AAA-8D08-94F57EE28643}" type="datetimeFigureOut">
              <a:rPr lang="tr-TR" smtClean="0"/>
              <a:pPr/>
              <a:t>19.11.2019</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772630-A732-49F2-BFBB-D6FACA3EE385}" type="slidenum">
              <a:rPr lang="tr-TR" smtClean="0"/>
              <a:pPr/>
              <a:t>‹#›</a:t>
            </a:fld>
            <a:endParaRPr lang="tr-TR"/>
          </a:p>
        </p:txBody>
      </p:sp>
    </p:spTree>
    <p:extLst>
      <p:ext uri="{BB962C8B-B14F-4D97-AF65-F5344CB8AC3E}">
        <p14:creationId xmlns:p14="http://schemas.microsoft.com/office/powerpoint/2010/main" xmlns="" val="2212807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a:extLst>
              <a:ext uri="{BEBA8EAE-BF5A-486C-A8C5-ECC9F3942E4B}">
                <a14:imgProps xmlns:a14="http://schemas.microsoft.com/office/drawing/2010/main" xmlns="">
                  <a14:imgLayer r:embed="rId3">
                    <a14:imgEffect>
                      <a14:brightnessContrast contrast="4000"/>
                    </a14:imgEffect>
                  </a14:imgLayer>
                </a14:imgProps>
              </a:ext>
              <a:ext uri="{28A0092B-C50C-407E-A947-70E740481C1C}">
                <a14:useLocalDpi xmlns:a14="http://schemas.microsoft.com/office/drawing/2010/main" xmlns="" val="0"/>
              </a:ext>
            </a:extLst>
          </a:blip>
          <a:srcRect/>
          <a:stretch>
            <a:fillRect/>
          </a:stretch>
        </p:blipFill>
        <p:spPr bwMode="auto">
          <a:xfrm>
            <a:off x="0" y="-18937"/>
            <a:ext cx="9144000" cy="56801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descr="C:\Users\burak\Desktop\DzocT4tX4AAyJU6.jpg"/>
          <p:cNvPicPr>
            <a:picLocks noChangeAspect="1" noChangeArrowheads="1"/>
          </p:cNvPicPr>
          <p:nvPr/>
        </p:nvPicPr>
        <p:blipFill>
          <a:blip r:embed="rId4"/>
          <a:srcRect/>
          <a:stretch>
            <a:fillRect/>
          </a:stretch>
        </p:blipFill>
        <p:spPr bwMode="auto">
          <a:xfrm>
            <a:off x="7228114" y="391657"/>
            <a:ext cx="1687514" cy="1687514"/>
          </a:xfrm>
          <a:prstGeom prst="rect">
            <a:avLst/>
          </a:prstGeom>
          <a:noFill/>
        </p:spPr>
      </p:pic>
    </p:spTree>
    <p:extLst>
      <p:ext uri="{BB962C8B-B14F-4D97-AF65-F5344CB8AC3E}">
        <p14:creationId xmlns:p14="http://schemas.microsoft.com/office/powerpoint/2010/main" xmlns="" val="5035006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3400" y="1772817"/>
            <a:ext cx="8077200" cy="41044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Dikdörtgen 4"/>
          <p:cNvSpPr/>
          <p:nvPr/>
        </p:nvSpPr>
        <p:spPr>
          <a:xfrm>
            <a:off x="611559" y="2804269"/>
            <a:ext cx="7999041" cy="1008112"/>
          </a:xfrm>
          <a:prstGeom prst="rect">
            <a:avLst/>
          </a:prstGeom>
          <a:solidFill>
            <a:schemeClr val="bg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258679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52450" y="1556792"/>
            <a:ext cx="8039100" cy="46085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Dikdörtgen 4"/>
          <p:cNvSpPr/>
          <p:nvPr/>
        </p:nvSpPr>
        <p:spPr>
          <a:xfrm>
            <a:off x="611559" y="2996951"/>
            <a:ext cx="7999041" cy="720081"/>
          </a:xfrm>
          <a:prstGeom prst="rect">
            <a:avLst/>
          </a:prstGeom>
          <a:solidFill>
            <a:schemeClr val="bg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30484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rgbClr val="FFC000"/>
          </a:solidFill>
        </p:spPr>
        <p:txBody>
          <a:bodyPr/>
          <a:lstStyle/>
          <a:p>
            <a:r>
              <a:rPr lang="tr-TR" dirty="0" smtClean="0"/>
              <a:t>Tanılama süreci ücretsizdir!</a:t>
            </a:r>
            <a:endParaRPr lang="tr-TR" dirty="0"/>
          </a:p>
        </p:txBody>
      </p:sp>
      <p:sp>
        <p:nvSpPr>
          <p:cNvPr id="3" name="İçerik Yer Tutucusu 2"/>
          <p:cNvSpPr>
            <a:spLocks noGrp="1"/>
          </p:cNvSpPr>
          <p:nvPr>
            <p:ph idx="1"/>
          </p:nvPr>
        </p:nvSpPr>
        <p:spPr/>
        <p:txBody>
          <a:bodyPr/>
          <a:lstStyle/>
          <a:p>
            <a:endParaRPr lang="tr-TR"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5536" y="2662238"/>
            <a:ext cx="8208912" cy="19188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96834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5536" y="332656"/>
            <a:ext cx="8424936" cy="60486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Dikdörtgen 5"/>
          <p:cNvSpPr/>
          <p:nvPr/>
        </p:nvSpPr>
        <p:spPr>
          <a:xfrm>
            <a:off x="1331640" y="5229201"/>
            <a:ext cx="5832648" cy="324036"/>
          </a:xfrm>
          <a:prstGeom prst="rect">
            <a:avLst/>
          </a:prstGeom>
          <a:solidFill>
            <a:schemeClr val="bg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421481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20" y="260648"/>
            <a:ext cx="8496943" cy="6408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8564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7544" y="332656"/>
            <a:ext cx="8280920" cy="6192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75289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1520" y="128588"/>
            <a:ext cx="8640959" cy="6600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98011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5536" y="1556792"/>
            <a:ext cx="8280920" cy="45365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Dikdörtgen 4"/>
          <p:cNvSpPr/>
          <p:nvPr/>
        </p:nvSpPr>
        <p:spPr>
          <a:xfrm>
            <a:off x="429250" y="1628800"/>
            <a:ext cx="3926726" cy="324036"/>
          </a:xfrm>
          <a:prstGeom prst="rect">
            <a:avLst/>
          </a:prstGeom>
          <a:solidFill>
            <a:schemeClr val="bg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351770" y="2564904"/>
            <a:ext cx="8324685" cy="864096"/>
          </a:xfrm>
          <a:prstGeom prst="rect">
            <a:avLst/>
          </a:prstGeom>
          <a:solidFill>
            <a:schemeClr val="bg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384950" y="4941168"/>
            <a:ext cx="2007663" cy="400670"/>
          </a:xfrm>
          <a:prstGeom prst="rect">
            <a:avLst/>
          </a:prstGeom>
          <a:solidFill>
            <a:schemeClr val="bg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351770" y="5424965"/>
            <a:ext cx="7820630" cy="324036"/>
          </a:xfrm>
          <a:prstGeom prst="rect">
            <a:avLst/>
          </a:prstGeom>
          <a:solidFill>
            <a:schemeClr val="bg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3419872" y="4979485"/>
            <a:ext cx="5256583" cy="324036"/>
          </a:xfrm>
          <a:prstGeom prst="rect">
            <a:avLst/>
          </a:prstGeom>
          <a:solidFill>
            <a:schemeClr val="bg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2881193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rgbClr val="FFC000"/>
          </a:solidFill>
        </p:spPr>
        <p:txBody>
          <a:bodyPr/>
          <a:lstStyle/>
          <a:p>
            <a:r>
              <a:rPr lang="tr-TR" dirty="0" smtClean="0"/>
              <a:t>Düzeltme </a:t>
            </a:r>
            <a:endParaRPr lang="tr-TR" dirty="0"/>
          </a:p>
        </p:txBody>
      </p:sp>
      <p:sp>
        <p:nvSpPr>
          <p:cNvPr id="3" name="İçerik Yer Tutucusu 2"/>
          <p:cNvSpPr>
            <a:spLocks noGrp="1"/>
          </p:cNvSpPr>
          <p:nvPr>
            <p:ph idx="1"/>
          </p:nvPr>
        </p:nvSpPr>
        <p:spPr/>
        <p:txBody>
          <a:bodyPr/>
          <a:lstStyle/>
          <a:p>
            <a:endParaRPr lang="tr-T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7544" y="2300288"/>
            <a:ext cx="8208912" cy="372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5" name="Düz Bağlayıcı 4"/>
          <p:cNvCxnSpPr/>
          <p:nvPr/>
        </p:nvCxnSpPr>
        <p:spPr>
          <a:xfrm>
            <a:off x="1403648" y="4293096"/>
            <a:ext cx="612068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59232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rgbClr val="FFC000"/>
          </a:solidFill>
        </p:spPr>
        <p:txBody>
          <a:bodyPr>
            <a:normAutofit fontScale="90000"/>
          </a:bodyPr>
          <a:lstStyle/>
          <a:p>
            <a:r>
              <a:rPr lang="tr-TR" dirty="0" smtClean="0"/>
              <a:t>Tablet Bilgisayar Grup Tarama Uygulama Süreci ve Sonuç Açıklama</a:t>
            </a:r>
            <a:endParaRPr lang="tr-TR" dirty="0"/>
          </a:p>
        </p:txBody>
      </p:sp>
      <p:sp>
        <p:nvSpPr>
          <p:cNvPr id="3" name="İçerik Yer Tutucusu 2"/>
          <p:cNvSpPr>
            <a:spLocks noGrp="1"/>
          </p:cNvSpPr>
          <p:nvPr>
            <p:ph idx="1"/>
          </p:nvPr>
        </p:nvSpPr>
        <p:spPr>
          <a:xfrm>
            <a:off x="457200" y="1600200"/>
            <a:ext cx="8229600" cy="5141168"/>
          </a:xfrm>
          <a:solidFill>
            <a:srgbClr val="FFFF00"/>
          </a:solidFill>
        </p:spPr>
        <p:txBody>
          <a:bodyPr>
            <a:normAutofit/>
          </a:bodyPr>
          <a:lstStyle/>
          <a:p>
            <a:r>
              <a:rPr lang="tr-TR" sz="1800" dirty="0" smtClean="0"/>
              <a:t>Grup tarama uygulamasına 1, 2 ve 3. sınıf düzeyinde, sınıf öğretmenleri tarafından genel zihinsel, görsel sanatlar ve müzik yetenek alanlarında aday gösterilen öğrenciler girecektir.</a:t>
            </a:r>
            <a:endParaRPr lang="tr-TR" sz="1800"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27584" y="2492896"/>
            <a:ext cx="7677150" cy="41044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47003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rgbClr val="FFC000"/>
          </a:solidFill>
        </p:spPr>
        <p:txBody>
          <a:bodyPr/>
          <a:lstStyle/>
          <a:p>
            <a:r>
              <a:rPr lang="tr-TR" dirty="0" smtClean="0"/>
              <a:t>Bilim ve Sanat Merkezi</a:t>
            </a:r>
            <a:endParaRPr lang="tr-TR" dirty="0"/>
          </a:p>
        </p:txBody>
      </p:sp>
      <p:sp>
        <p:nvSpPr>
          <p:cNvPr id="3" name="İçerik Yer Tutucusu 2"/>
          <p:cNvSpPr>
            <a:spLocks noGrp="1"/>
          </p:cNvSpPr>
          <p:nvPr>
            <p:ph sz="half" idx="1"/>
          </p:nvPr>
        </p:nvSpPr>
        <p:spPr>
          <a:solidFill>
            <a:srgbClr val="FFFF00"/>
          </a:solidFill>
        </p:spPr>
        <p:txBody>
          <a:bodyPr>
            <a:normAutofit lnSpcReduction="10000"/>
          </a:bodyPr>
          <a:lstStyle/>
          <a:p>
            <a:r>
              <a:rPr lang="tr-TR" sz="3200" dirty="0" smtClean="0"/>
              <a:t>Özel yetenekli öğrencilere yeteneklerini geliştirmek üzere etkinlik ve proje tabanl</a:t>
            </a:r>
            <a:r>
              <a:rPr lang="tr-TR" sz="3200" dirty="0"/>
              <a:t>ı</a:t>
            </a:r>
            <a:r>
              <a:rPr lang="tr-TR" sz="3200" dirty="0" smtClean="0"/>
              <a:t> destek eğitim hizmeti sunan kurumlardır.</a:t>
            </a:r>
            <a:endParaRPr lang="tr-TR" sz="3200" dirty="0"/>
          </a:p>
        </p:txBody>
      </p:sp>
      <p:sp>
        <p:nvSpPr>
          <p:cNvPr id="4" name="İçerik Yer Tutucusu 3"/>
          <p:cNvSpPr>
            <a:spLocks noGrp="1"/>
          </p:cNvSpPr>
          <p:nvPr>
            <p:ph sz="half" idx="2"/>
          </p:nvPr>
        </p:nvSpPr>
        <p:spPr>
          <a:solidFill>
            <a:srgbClr val="FFFF00"/>
          </a:solidFill>
        </p:spPr>
        <p:txBody>
          <a:bodyPr>
            <a:normAutofit lnSpcReduction="10000"/>
          </a:bodyPr>
          <a:lstStyle/>
          <a:p>
            <a:r>
              <a:rPr lang="tr-TR" b="1" dirty="0" smtClean="0">
                <a:solidFill>
                  <a:srgbClr val="FF0000"/>
                </a:solidFill>
              </a:rPr>
              <a:t>Geliştirme</a:t>
            </a:r>
          </a:p>
          <a:p>
            <a:endParaRPr lang="tr-TR" b="1" dirty="0">
              <a:solidFill>
                <a:srgbClr val="FF0000"/>
              </a:solidFill>
            </a:endParaRPr>
          </a:p>
          <a:p>
            <a:r>
              <a:rPr lang="tr-TR" b="1" dirty="0" smtClean="0">
                <a:solidFill>
                  <a:srgbClr val="FF0000"/>
                </a:solidFill>
              </a:rPr>
              <a:t>Proje tabanlı </a:t>
            </a:r>
          </a:p>
          <a:p>
            <a:endParaRPr lang="tr-TR" b="1" dirty="0">
              <a:solidFill>
                <a:srgbClr val="FF0000"/>
              </a:solidFill>
            </a:endParaRPr>
          </a:p>
          <a:p>
            <a:r>
              <a:rPr lang="tr-TR" b="1" dirty="0" smtClean="0">
                <a:solidFill>
                  <a:srgbClr val="FF0000"/>
                </a:solidFill>
              </a:rPr>
              <a:t>Etkinlik temelli</a:t>
            </a:r>
          </a:p>
          <a:p>
            <a:endParaRPr lang="tr-TR" b="1" dirty="0">
              <a:solidFill>
                <a:srgbClr val="FF0000"/>
              </a:solidFill>
            </a:endParaRPr>
          </a:p>
          <a:p>
            <a:r>
              <a:rPr lang="tr-TR" b="1" dirty="0" smtClean="0">
                <a:solidFill>
                  <a:srgbClr val="FF0000"/>
                </a:solidFill>
              </a:rPr>
              <a:t>Destek eğitim</a:t>
            </a:r>
          </a:p>
          <a:p>
            <a:endParaRPr lang="tr-TR" b="1" dirty="0">
              <a:solidFill>
                <a:srgbClr val="FF0000"/>
              </a:solidFill>
            </a:endParaRPr>
          </a:p>
          <a:p>
            <a:r>
              <a:rPr lang="tr-TR" b="1" dirty="0" smtClean="0">
                <a:solidFill>
                  <a:srgbClr val="FF0000"/>
                </a:solidFill>
              </a:rPr>
              <a:t>Özel eğitim kurumu</a:t>
            </a:r>
            <a:endParaRPr lang="tr-TR" b="1" dirty="0">
              <a:solidFill>
                <a:srgbClr val="FF0000"/>
              </a:solidFill>
            </a:endParaRPr>
          </a:p>
        </p:txBody>
      </p:sp>
    </p:spTree>
    <p:extLst>
      <p:ext uri="{BB962C8B-B14F-4D97-AF65-F5344CB8AC3E}">
        <p14:creationId xmlns:p14="http://schemas.microsoft.com/office/powerpoint/2010/main" xmlns="" val="37234843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92696"/>
            <a:ext cx="8229600" cy="5433467"/>
          </a:xfrm>
          <a:solidFill>
            <a:srgbClr val="FFFF00"/>
          </a:solidFill>
        </p:spPr>
        <p:txBody>
          <a:bodyPr/>
          <a:lstStyle/>
          <a:p>
            <a:r>
              <a:rPr lang="tr-TR" dirty="0" smtClean="0"/>
              <a:t>Grup tarama oturumları (</a:t>
            </a:r>
            <a:r>
              <a:rPr lang="fi-FI" dirty="0" smtClean="0"/>
              <a:t>04 Ocak - 19 Nisan 2020</a:t>
            </a:r>
            <a:r>
              <a:rPr lang="tr-TR" dirty="0" smtClean="0"/>
              <a:t>)</a:t>
            </a:r>
          </a:p>
          <a:p>
            <a:pPr marL="0" indent="0">
              <a:buNone/>
            </a:pPr>
            <a:endParaRPr lang="tr-TR" dirty="0" smtClean="0"/>
          </a:p>
          <a:p>
            <a:endParaRPr lang="tr-TR" dirty="0"/>
          </a:p>
          <a:p>
            <a:endParaRPr lang="tr-TR" dirty="0" smtClean="0"/>
          </a:p>
          <a:p>
            <a:endParaRPr lang="tr-TR" dirty="0"/>
          </a:p>
          <a:p>
            <a:r>
              <a:rPr lang="tr-TR" dirty="0" smtClean="0"/>
              <a:t>Giriş belgesi</a:t>
            </a:r>
            <a:endParaRPr lang="tr-TR"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9196" y="1628801"/>
            <a:ext cx="8064896" cy="180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9196" y="4509120"/>
            <a:ext cx="8064896" cy="1584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73728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rgbClr val="FFC000"/>
          </a:solidFill>
        </p:spPr>
        <p:txBody>
          <a:bodyPr/>
          <a:lstStyle/>
          <a:p>
            <a:r>
              <a:rPr lang="tr-TR" dirty="0" smtClean="0"/>
              <a:t>Grup oturumu</a:t>
            </a:r>
            <a:endParaRPr lang="tr-TR" dirty="0"/>
          </a:p>
        </p:txBody>
      </p:sp>
      <p:sp>
        <p:nvSpPr>
          <p:cNvPr id="3" name="İçerik Yer Tutucusu 2"/>
          <p:cNvSpPr>
            <a:spLocks noGrp="1"/>
          </p:cNvSpPr>
          <p:nvPr>
            <p:ph idx="1"/>
          </p:nvPr>
        </p:nvSpPr>
        <p:spPr>
          <a:solidFill>
            <a:srgbClr val="FFFF00"/>
          </a:solidFill>
        </p:spPr>
        <p:txBody>
          <a:bodyPr>
            <a:normAutofit fontScale="92500" lnSpcReduction="20000"/>
          </a:bodyPr>
          <a:lstStyle/>
          <a:p>
            <a:r>
              <a:rPr lang="tr-TR" dirty="0" smtClean="0"/>
              <a:t>Grup tarama uygulamasında uygulama yeri, tarihi ve saati öğrencilerin kimlik numaralarına tanımlanacaktır. </a:t>
            </a:r>
            <a:r>
              <a:rPr lang="tr-TR" dirty="0" smtClean="0">
                <a:solidFill>
                  <a:srgbClr val="FF0000"/>
                </a:solidFill>
              </a:rPr>
              <a:t>Öğrenciler belirtilen yer, tarih ve saat dışında uygulamaya alınmayacaktır.</a:t>
            </a:r>
          </a:p>
          <a:p>
            <a:r>
              <a:rPr lang="tr-TR" dirty="0" smtClean="0"/>
              <a:t>Grup tarama uygulaması oturumları başladıktan sonra ilk 30 dakika içinde gelen öğrenciler uygulamaya alınacaktır.</a:t>
            </a:r>
          </a:p>
          <a:p>
            <a:r>
              <a:rPr lang="tr-TR" dirty="0" smtClean="0"/>
              <a:t>Öğrenciler ilk 30 dakika salondan çıkarılmayacaktır.</a:t>
            </a:r>
          </a:p>
          <a:p>
            <a:r>
              <a:rPr lang="tr-TR" dirty="0" smtClean="0"/>
              <a:t>Uygulama salonunda görevli öğretmenler dışında kimse bulunmayacaktır.</a:t>
            </a:r>
            <a:endParaRPr lang="tr-TR" dirty="0"/>
          </a:p>
        </p:txBody>
      </p:sp>
    </p:spTree>
    <p:extLst>
      <p:ext uri="{BB962C8B-B14F-4D97-AF65-F5344CB8AC3E}">
        <p14:creationId xmlns:p14="http://schemas.microsoft.com/office/powerpoint/2010/main" xmlns="" val="490869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850106"/>
          </a:xfrm>
          <a:solidFill>
            <a:srgbClr val="FFC000"/>
          </a:solidFill>
        </p:spPr>
        <p:txBody>
          <a:bodyPr/>
          <a:lstStyle/>
          <a:p>
            <a:r>
              <a:rPr lang="tr-TR" dirty="0" smtClean="0"/>
              <a:t>Grup taraması</a:t>
            </a:r>
            <a:endParaRPr lang="tr-TR" dirty="0"/>
          </a:p>
        </p:txBody>
      </p:sp>
      <p:sp>
        <p:nvSpPr>
          <p:cNvPr id="3" name="İçerik Yer Tutucusu 2"/>
          <p:cNvSpPr>
            <a:spLocks noGrp="1"/>
          </p:cNvSpPr>
          <p:nvPr>
            <p:ph idx="1"/>
          </p:nvPr>
        </p:nvSpPr>
        <p:spPr/>
        <p:txBody>
          <a:bodyPr/>
          <a:lstStyle/>
          <a:p>
            <a:endParaRPr lang="tr-TR"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7544" y="1268760"/>
            <a:ext cx="8280920" cy="21914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7544" y="3468669"/>
            <a:ext cx="8280920" cy="2808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484"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67544" y="6273599"/>
            <a:ext cx="8280920" cy="552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56086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7544" y="2657474"/>
            <a:ext cx="8280920" cy="22116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58280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88640"/>
            <a:ext cx="8229600" cy="1143000"/>
          </a:xfrm>
          <a:solidFill>
            <a:srgbClr val="FFC000"/>
          </a:solidFill>
        </p:spPr>
        <p:txBody>
          <a:bodyPr>
            <a:normAutofit/>
          </a:bodyPr>
          <a:lstStyle/>
          <a:p>
            <a:r>
              <a:rPr lang="tr-TR" sz="2800" dirty="0" smtClean="0"/>
              <a:t>Genel Zihinsel Yetenek Alanında Bireysel Değerlendirme</a:t>
            </a:r>
            <a:endParaRPr lang="tr-TR" sz="2800" dirty="0"/>
          </a:p>
        </p:txBody>
      </p:sp>
      <p:sp>
        <p:nvSpPr>
          <p:cNvPr id="3" name="İçerik Yer Tutucusu 2"/>
          <p:cNvSpPr>
            <a:spLocks noGrp="1"/>
          </p:cNvSpPr>
          <p:nvPr>
            <p:ph idx="1"/>
          </p:nvPr>
        </p:nvSpPr>
        <p:spPr>
          <a:xfrm>
            <a:off x="539552" y="1412776"/>
            <a:ext cx="8229600" cy="5328592"/>
          </a:xfrm>
          <a:solidFill>
            <a:srgbClr val="FFFF00"/>
          </a:solidFill>
        </p:spPr>
        <p:txBody>
          <a:bodyPr>
            <a:noAutofit/>
          </a:bodyPr>
          <a:lstStyle/>
          <a:p>
            <a:pPr marL="0" indent="0">
              <a:buNone/>
            </a:pPr>
            <a:r>
              <a:rPr lang="tr-TR" sz="1800" dirty="0" smtClean="0"/>
              <a:t>a) Genel zihinsel yetenek alanında bireysel değerlendirmeye hak kazanan öğrencilere sınıf düzeylerine göre belirlenen </a:t>
            </a:r>
            <a:r>
              <a:rPr lang="tr-TR" sz="1800" dirty="0" smtClean="0">
                <a:solidFill>
                  <a:srgbClr val="FF0000"/>
                </a:solidFill>
              </a:rPr>
              <a:t>zekâ ölçekleri </a:t>
            </a:r>
            <a:r>
              <a:rPr lang="tr-TR" sz="1800" dirty="0" smtClean="0"/>
              <a:t>uygulanacaktır.</a:t>
            </a:r>
          </a:p>
          <a:p>
            <a:pPr marL="0" indent="0">
              <a:buNone/>
            </a:pPr>
            <a:r>
              <a:rPr lang="tr-TR" sz="1800" dirty="0" smtClean="0"/>
              <a:t>b) Genel zihinsel yetenek alanında yapılacak bireysel değerlendirme randevu işlemleri il tanılama sınav komisyonları tarafından </a:t>
            </a:r>
            <a:r>
              <a:rPr lang="tr-TR" sz="1800" b="1" dirty="0" smtClean="0">
                <a:solidFill>
                  <a:srgbClr val="FF0000"/>
                </a:solidFill>
              </a:rPr>
              <a:t>01 Haziran - 28 Ağustos 2020 </a:t>
            </a:r>
            <a:r>
              <a:rPr lang="tr-TR" sz="1800" dirty="0" smtClean="0"/>
              <a:t>tarihleri arasında tamamlanacak şekilde planlanacaktır.</a:t>
            </a:r>
          </a:p>
          <a:p>
            <a:pPr marL="0" indent="0">
              <a:buNone/>
            </a:pPr>
            <a:r>
              <a:rPr lang="tr-TR" sz="1800" dirty="0" smtClean="0"/>
              <a:t>c) Genel zihinsel yetenek alanında bireysel değerlendirmeye hak kazanan öğrencilerin </a:t>
            </a:r>
            <a:r>
              <a:rPr lang="tr-TR" sz="1800" dirty="0" smtClean="0">
                <a:solidFill>
                  <a:srgbClr val="FF0000"/>
                </a:solidFill>
              </a:rPr>
              <a:t>randevu bilgileri 18 Mayıs 2020 tarihinde e-okul Yönetim Bilgi Sistemi “Sınav İşlemleri” modülünde yayımlanacaktır. </a:t>
            </a:r>
            <a:r>
              <a:rPr lang="tr-TR" sz="1800" dirty="0" smtClean="0"/>
              <a:t>Fotoğraflı giriş belgeleri okul idaresi tarafından onaylanıp öğrenci velilerine imza karşılığında verilecektir.</a:t>
            </a:r>
          </a:p>
          <a:p>
            <a:pPr marL="0" indent="0">
              <a:buNone/>
            </a:pPr>
            <a:r>
              <a:rPr lang="tr-TR" sz="1800" dirty="0" smtClean="0"/>
              <a:t>d) Öğrenciler kendilerine verilen “</a:t>
            </a:r>
            <a:r>
              <a:rPr lang="tr-TR" sz="1800" dirty="0" smtClean="0">
                <a:solidFill>
                  <a:srgbClr val="FF0000"/>
                </a:solidFill>
              </a:rPr>
              <a:t>fotoğraflı giriş belgelerinde yer alan tanılama </a:t>
            </a:r>
            <a:r>
              <a:rPr lang="tr-TR" sz="1800" dirty="0" err="1" smtClean="0">
                <a:solidFill>
                  <a:srgbClr val="FF0000"/>
                </a:solidFill>
              </a:rPr>
              <a:t>randevusu”nda</a:t>
            </a:r>
            <a:r>
              <a:rPr lang="tr-TR" sz="1800" dirty="0">
                <a:solidFill>
                  <a:srgbClr val="FF0000"/>
                </a:solidFill>
              </a:rPr>
              <a:t> </a:t>
            </a:r>
            <a:r>
              <a:rPr lang="tr-TR" sz="1800" dirty="0" smtClean="0">
                <a:solidFill>
                  <a:srgbClr val="FF0000"/>
                </a:solidFill>
              </a:rPr>
              <a:t>belirtilen tarih ve saatte kimlik belgeleri ve fotoğraflı tanılama giriş belgeleri ile tanılamanın yapılacağı merkezde hazır bulunacaktır</a:t>
            </a:r>
            <a:r>
              <a:rPr lang="tr-TR" sz="1800" dirty="0" smtClean="0"/>
              <a:t>. Bireysel değerlendirmeye katılacak öğrenciler kimlik belgeleri ve fotoğraflı tanılama giriş belgelerini uygulama esnasında yanlarında bulundurmak ve bu belgeleri komisyona ibraz etmek zorundadırlar. </a:t>
            </a:r>
            <a:r>
              <a:rPr lang="tr-TR" sz="1800" u="sng" dirty="0" smtClean="0">
                <a:solidFill>
                  <a:srgbClr val="FF0000"/>
                </a:solidFill>
              </a:rPr>
              <a:t>Kimlik belgeleri olmayan öğrenciler bireysel değerlendirmeye alınmayacaktır.</a:t>
            </a:r>
            <a:endParaRPr lang="tr-TR" sz="1800" u="sng" dirty="0">
              <a:solidFill>
                <a:srgbClr val="FF0000"/>
              </a:solidFill>
            </a:endParaRPr>
          </a:p>
        </p:txBody>
      </p:sp>
    </p:spTree>
    <p:extLst>
      <p:ext uri="{BB962C8B-B14F-4D97-AF65-F5344CB8AC3E}">
        <p14:creationId xmlns:p14="http://schemas.microsoft.com/office/powerpoint/2010/main" xmlns="" val="1148771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solidFill>
            <a:srgbClr val="FFFF00"/>
          </a:solidFill>
        </p:spPr>
        <p:txBody>
          <a:bodyPr>
            <a:normAutofit fontScale="70000" lnSpcReduction="20000"/>
          </a:bodyPr>
          <a:lstStyle/>
          <a:p>
            <a:r>
              <a:rPr lang="tr-TR" dirty="0" smtClean="0"/>
              <a:t>Genel zihinsel yetenek alanında yapılacak değerlendirmeler; öncelikle rehberlik ve araştırma merkezlerinde bu merkezlerin uygun olmaması durumunda ise bilim ve sanat merkezlerinde yapılacaktır.</a:t>
            </a:r>
          </a:p>
          <a:p>
            <a:r>
              <a:rPr lang="tr-TR" dirty="0" smtClean="0"/>
              <a:t>Genel zihinsel yetenek alanında yapılacak bireysel değerlendirme sonuçları, kurum müdürünce kontrol edildikten sonra uygulamayı yapan uzman tarafından MEBBİS modülüne aynı gün işlenecektir.</a:t>
            </a:r>
          </a:p>
          <a:p>
            <a:r>
              <a:rPr lang="tr-TR" dirty="0" smtClean="0">
                <a:solidFill>
                  <a:srgbClr val="FF0000"/>
                </a:solidFill>
              </a:rPr>
              <a:t>Öğrencilerin yüksek yararı düşüldüğünden genel zihinsel yetenek alanında yapılan bireysel değerlendirmelerin “sonuç puanı” açıklanmayacaktır.</a:t>
            </a:r>
          </a:p>
          <a:p>
            <a:r>
              <a:rPr lang="tr-TR" dirty="0" smtClean="0"/>
              <a:t>Öğrencinin bilim ve sanat merkezinde eğitim almaya hak kazanıp kazanmadığı 04 Eylül 2020 tarihinde http://meb.gov.tr ve http://orgm.meb.gov.tr adreslerinden duyurulacaktır.</a:t>
            </a:r>
            <a:endParaRPr lang="tr-TR" dirty="0"/>
          </a:p>
        </p:txBody>
      </p:sp>
    </p:spTree>
    <p:extLst>
      <p:ext uri="{BB962C8B-B14F-4D97-AF65-F5344CB8AC3E}">
        <p14:creationId xmlns:p14="http://schemas.microsoft.com/office/powerpoint/2010/main" xmlns="" val="1378534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rgbClr val="FFC000"/>
          </a:solidFill>
        </p:spPr>
        <p:txBody>
          <a:bodyPr>
            <a:normAutofit fontScale="90000"/>
          </a:bodyPr>
          <a:lstStyle/>
          <a:p>
            <a:r>
              <a:rPr lang="tr-TR" dirty="0" smtClean="0"/>
              <a:t>Görsel Sanatlar Yetenek Alanında Bireysel Değerlendirme</a:t>
            </a:r>
            <a:endParaRPr lang="tr-TR" dirty="0"/>
          </a:p>
        </p:txBody>
      </p:sp>
      <p:sp>
        <p:nvSpPr>
          <p:cNvPr id="3" name="İçerik Yer Tutucusu 2"/>
          <p:cNvSpPr>
            <a:spLocks noGrp="1"/>
          </p:cNvSpPr>
          <p:nvPr>
            <p:ph idx="1"/>
          </p:nvPr>
        </p:nvSpPr>
        <p:spPr>
          <a:solidFill>
            <a:srgbClr val="FFFF00"/>
          </a:solidFill>
        </p:spPr>
        <p:txBody>
          <a:bodyPr>
            <a:normAutofit fontScale="92500" lnSpcReduction="10000"/>
          </a:bodyPr>
          <a:lstStyle/>
          <a:p>
            <a:r>
              <a:rPr lang="tr-TR" dirty="0" smtClean="0"/>
              <a:t>Görsel sanatlar yetenek alanında bireysel değerlendirmeye hak kazanan öğrencilere </a:t>
            </a:r>
            <a:r>
              <a:rPr lang="tr-TR" dirty="0" smtClean="0">
                <a:solidFill>
                  <a:srgbClr val="FF0000"/>
                </a:solidFill>
              </a:rPr>
              <a:t>yaratıcılıklarını ortaya çıkarabilecekleri, özgün çalışmalar yapabilecekleri sorular sorulacak </a:t>
            </a:r>
            <a:r>
              <a:rPr lang="tr-TR" dirty="0" smtClean="0"/>
              <a:t>ve bu doğrultuda </a:t>
            </a:r>
            <a:r>
              <a:rPr lang="tr-TR" dirty="0" smtClean="0">
                <a:solidFill>
                  <a:srgbClr val="FF0000"/>
                </a:solidFill>
              </a:rPr>
              <a:t>çizim yapmaları </a:t>
            </a:r>
            <a:r>
              <a:rPr lang="tr-TR" dirty="0" smtClean="0"/>
              <a:t>istenecektir. </a:t>
            </a:r>
          </a:p>
          <a:p>
            <a:r>
              <a:rPr lang="tr-TR" dirty="0" smtClean="0"/>
              <a:t>Yapılacak uygulama 2 (iki) oturumdan oluşacak ve her 1 (bir) oturum 40 (kırk) dakika sürecektir. Öğrencilerden farklı değerlendirme kriterlerinin ölçülmesine olanak sağlayacak çalışmalar yapmaları istenilecektir.</a:t>
            </a:r>
            <a:endParaRPr lang="tr-TR" dirty="0"/>
          </a:p>
        </p:txBody>
      </p:sp>
    </p:spTree>
    <p:extLst>
      <p:ext uri="{BB962C8B-B14F-4D97-AF65-F5344CB8AC3E}">
        <p14:creationId xmlns:p14="http://schemas.microsoft.com/office/powerpoint/2010/main" xmlns="" val="3039246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rgbClr val="FFC000"/>
          </a:solidFill>
        </p:spPr>
        <p:txBody>
          <a:bodyPr>
            <a:normAutofit fontScale="90000"/>
          </a:bodyPr>
          <a:lstStyle/>
          <a:p>
            <a:r>
              <a:rPr lang="tr-TR" dirty="0" smtClean="0"/>
              <a:t>Müzik yetenek alanında bireysel değerlendirme</a:t>
            </a:r>
            <a:endParaRPr lang="tr-TR" dirty="0"/>
          </a:p>
        </p:txBody>
      </p:sp>
      <p:sp>
        <p:nvSpPr>
          <p:cNvPr id="3" name="İçerik Yer Tutucusu 2"/>
          <p:cNvSpPr>
            <a:spLocks noGrp="1"/>
          </p:cNvSpPr>
          <p:nvPr>
            <p:ph idx="1"/>
          </p:nvPr>
        </p:nvSpPr>
        <p:spPr>
          <a:solidFill>
            <a:srgbClr val="FFFF00"/>
          </a:solidFill>
        </p:spPr>
        <p:txBody>
          <a:bodyPr>
            <a:normAutofit fontScale="92500"/>
          </a:bodyPr>
          <a:lstStyle/>
          <a:p>
            <a:r>
              <a:rPr lang="tr-TR" dirty="0" smtClean="0"/>
              <a:t>Müzik yetenek alanında bireysel değerlendirmeye hak kazanan öğrencilere </a:t>
            </a:r>
            <a:r>
              <a:rPr lang="tr-TR" dirty="0" smtClean="0">
                <a:solidFill>
                  <a:srgbClr val="FF0000"/>
                </a:solidFill>
              </a:rPr>
              <a:t>“Müziksel İşitme/ Bellek” ve “Müziksel Farkındalık”</a:t>
            </a:r>
            <a:r>
              <a:rPr lang="tr-TR" dirty="0" smtClean="0"/>
              <a:t> alanlarından sınıf seviyelerine uygun sorular sorulacaktır.</a:t>
            </a:r>
          </a:p>
          <a:p>
            <a:r>
              <a:rPr lang="tr-TR" dirty="0" smtClean="0"/>
              <a:t>Adaylara verilen giriş belgelerinde tanılamaya yönelik hazırlanmış olan “Örnek Uygulama </a:t>
            </a:r>
            <a:r>
              <a:rPr lang="tr-TR" dirty="0" err="1" smtClean="0"/>
              <a:t>Videosu”nu</a:t>
            </a:r>
            <a:r>
              <a:rPr lang="tr-TR" dirty="0" smtClean="0"/>
              <a:t> izleyebilecekleri web adresi yer alacaktır. Verilen adresten öğrenciler müzik yetenek tanılamasına ilişkin bilgi alabileceklerdir.</a:t>
            </a:r>
            <a:endParaRPr lang="tr-TR" dirty="0"/>
          </a:p>
        </p:txBody>
      </p:sp>
    </p:spTree>
    <p:extLst>
      <p:ext uri="{BB962C8B-B14F-4D97-AF65-F5344CB8AC3E}">
        <p14:creationId xmlns:p14="http://schemas.microsoft.com/office/powerpoint/2010/main" xmlns="" val="28775255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rgbClr val="FFC000"/>
          </a:solidFill>
        </p:spPr>
        <p:txBody>
          <a:bodyPr/>
          <a:lstStyle/>
          <a:p>
            <a:r>
              <a:rPr lang="tr-TR" dirty="0" smtClean="0"/>
              <a:t>İtiraz </a:t>
            </a:r>
            <a:endParaRPr lang="tr-TR" dirty="0"/>
          </a:p>
        </p:txBody>
      </p:sp>
      <p:sp>
        <p:nvSpPr>
          <p:cNvPr id="3" name="İçerik Yer Tutucusu 2"/>
          <p:cNvSpPr>
            <a:spLocks noGrp="1"/>
          </p:cNvSpPr>
          <p:nvPr>
            <p:ph idx="1"/>
          </p:nvPr>
        </p:nvSpPr>
        <p:spPr>
          <a:solidFill>
            <a:srgbClr val="FFFF00"/>
          </a:solidFill>
        </p:spPr>
        <p:txBody>
          <a:bodyPr>
            <a:normAutofit fontScale="70000" lnSpcReduction="20000"/>
          </a:bodyPr>
          <a:lstStyle/>
          <a:p>
            <a:r>
              <a:rPr lang="tr-TR" dirty="0" smtClean="0"/>
              <a:t>Tablet bilgisayar ile yapılan grup tarama uygulama sonucuna ilişkin itirazlar, sonuçların http://meb.gov.tr adresinden yayımlanmasından itibaren başlayan beş iş günü içinde öğrenci velisi tarafından http://esinav.meb.gov.tr adresinden yapılacaktır. Genel Müdürlüğe ulaşan itirazlar değerlendirildikten sonra yine aynı sistem üzerinden veliye bilgilendirme yapılacaktır.</a:t>
            </a:r>
          </a:p>
          <a:p>
            <a:r>
              <a:rPr lang="tr-TR" dirty="0" smtClean="0"/>
              <a:t>Genel zihinsel, görsel sanatlar ve müzik yetenek alanında yapılan bireysel değerlendirmelere ilişkin itirazlar, sonuçlar http://meb.gov.tr adresinde yayımlanmasından itibaren başlayan 5 (beş) iş günü içinde öğrenci velisi tarafından il millî eğitim müdürlükleri il tanılama sınav komisyonlarına dilekçe yoluyla yapılacaktır. İtirazların değerlendirilmesi il tanılama sınav komisyonları tarafından yapılacak olup Genel Müdürlüğe yapılan itirazlar dikkate alınmayacaktır.</a:t>
            </a:r>
            <a:endParaRPr lang="tr-TR" dirty="0"/>
          </a:p>
        </p:txBody>
      </p:sp>
    </p:spTree>
    <p:extLst>
      <p:ext uri="{BB962C8B-B14F-4D97-AF65-F5344CB8AC3E}">
        <p14:creationId xmlns:p14="http://schemas.microsoft.com/office/powerpoint/2010/main" xmlns="" val="1685863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rgbClr val="FFC000"/>
          </a:solidFill>
        </p:spPr>
        <p:txBody>
          <a:bodyPr>
            <a:normAutofit fontScale="90000"/>
          </a:bodyPr>
          <a:lstStyle/>
          <a:p>
            <a:r>
              <a:rPr lang="tr-TR" dirty="0" smtClean="0"/>
              <a:t>Bilim ve Sanat Merkezlerine Yerleştirme ve Kayıt İşlemleri</a:t>
            </a:r>
            <a:endParaRPr lang="tr-TR" dirty="0"/>
          </a:p>
        </p:txBody>
      </p:sp>
      <p:sp>
        <p:nvSpPr>
          <p:cNvPr id="3" name="İçerik Yer Tutucusu 2"/>
          <p:cNvSpPr>
            <a:spLocks noGrp="1"/>
          </p:cNvSpPr>
          <p:nvPr>
            <p:ph idx="1"/>
          </p:nvPr>
        </p:nvSpPr>
        <p:spPr>
          <a:solidFill>
            <a:srgbClr val="FFFF00"/>
          </a:solidFill>
        </p:spPr>
        <p:txBody>
          <a:bodyPr>
            <a:normAutofit/>
          </a:bodyPr>
          <a:lstStyle/>
          <a:p>
            <a:r>
              <a:rPr lang="tr-TR" dirty="0" smtClean="0"/>
              <a:t>Bilim ve sanat merkezlerine kayıt hakkı sonuçları, bireysel değerlendirmeler tamamlandıktan sonra </a:t>
            </a:r>
            <a:r>
              <a:rPr lang="tr-TR" dirty="0" smtClean="0">
                <a:solidFill>
                  <a:srgbClr val="FF0000"/>
                </a:solidFill>
              </a:rPr>
              <a:t>04 Eylül 2020 </a:t>
            </a:r>
            <a:r>
              <a:rPr lang="tr-TR" dirty="0" smtClean="0"/>
              <a:t>tarihinde http://meb.gov.tr adresinden açıklanacaktır.</a:t>
            </a:r>
          </a:p>
          <a:p>
            <a:r>
              <a:rPr lang="tr-TR" dirty="0" smtClean="0"/>
              <a:t>Bilim ve sanat merkezlerine yerleşmeye hak kazanan öğrenciler </a:t>
            </a:r>
            <a:r>
              <a:rPr lang="tr-TR" dirty="0" smtClean="0">
                <a:solidFill>
                  <a:srgbClr val="FF0000"/>
                </a:solidFill>
              </a:rPr>
              <a:t>07 Eylül - 02 Ekim 2020 </a:t>
            </a:r>
            <a:r>
              <a:rPr lang="tr-TR" dirty="0" smtClean="0"/>
              <a:t>tarihleri arasında bilim ve sanat merkezine kayıt yaptırabilecektir.</a:t>
            </a:r>
            <a:endParaRPr lang="tr-TR" dirty="0"/>
          </a:p>
        </p:txBody>
      </p:sp>
    </p:spTree>
    <p:extLst>
      <p:ext uri="{BB962C8B-B14F-4D97-AF65-F5344CB8AC3E}">
        <p14:creationId xmlns:p14="http://schemas.microsoft.com/office/powerpoint/2010/main" xmlns="" val="3688138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rgbClr val="FFC000"/>
          </a:solidFill>
        </p:spPr>
        <p:txBody>
          <a:bodyPr>
            <a:normAutofit/>
          </a:bodyPr>
          <a:lstStyle/>
          <a:p>
            <a:r>
              <a:rPr lang="tr-TR" dirty="0" err="1" smtClean="0"/>
              <a:t>BİLSEM’de</a:t>
            </a:r>
            <a:r>
              <a:rPr lang="tr-TR" dirty="0" smtClean="0"/>
              <a:t> sunulan eğitim içeriği</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xmlns="" val="188955002"/>
              </p:ext>
            </p:extLst>
          </p:nvPr>
        </p:nvGraphicFramePr>
        <p:xfrm>
          <a:off x="457200" y="1600200"/>
          <a:ext cx="8229600" cy="4781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8425821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rgbClr val="FFC000"/>
          </a:solidFill>
        </p:spPr>
        <p:txBody>
          <a:bodyPr/>
          <a:lstStyle/>
          <a:p>
            <a:r>
              <a:rPr lang="tr-TR" dirty="0" smtClean="0"/>
              <a:t>BİLSEM NEDİR, NE DEĞİLDİR?</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xmlns="" val="1660422129"/>
              </p:ext>
            </p:extLst>
          </p:nvPr>
        </p:nvGraphicFramePr>
        <p:xfrm>
          <a:off x="457200" y="1600200"/>
          <a:ext cx="8229600" cy="4925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8194640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rgbClr val="FFC000"/>
          </a:solidFill>
        </p:spPr>
        <p:txBody>
          <a:bodyPr>
            <a:normAutofit/>
          </a:bodyPr>
          <a:lstStyle/>
          <a:p>
            <a:r>
              <a:rPr lang="tr-TR" dirty="0" err="1" smtClean="0"/>
              <a:t>BİLSEM’de</a:t>
            </a:r>
            <a:r>
              <a:rPr lang="tr-TR" dirty="0" smtClean="0"/>
              <a:t> ne yapılır?</a:t>
            </a:r>
            <a:endParaRPr lang="tr-TR" dirty="0"/>
          </a:p>
        </p:txBody>
      </p:sp>
      <p:sp>
        <p:nvSpPr>
          <p:cNvPr id="3" name="İçerik Yer Tutucusu 2"/>
          <p:cNvSpPr>
            <a:spLocks noGrp="1"/>
          </p:cNvSpPr>
          <p:nvPr>
            <p:ph idx="1"/>
          </p:nvPr>
        </p:nvSpPr>
        <p:spPr>
          <a:solidFill>
            <a:srgbClr val="FFFF00"/>
          </a:solidFill>
        </p:spPr>
        <p:txBody>
          <a:bodyPr>
            <a:normAutofit fontScale="62500" lnSpcReduction="20000"/>
          </a:bodyPr>
          <a:lstStyle/>
          <a:p>
            <a:r>
              <a:rPr lang="tr-TR" dirty="0" smtClean="0"/>
              <a:t>E-</a:t>
            </a:r>
            <a:r>
              <a:rPr lang="tr-TR" dirty="0" err="1" smtClean="0"/>
              <a:t>twinning</a:t>
            </a:r>
            <a:r>
              <a:rPr lang="tr-TR" dirty="0" smtClean="0"/>
              <a:t> projeleri</a:t>
            </a:r>
          </a:p>
          <a:p>
            <a:r>
              <a:rPr lang="tr-TR" dirty="0" smtClean="0"/>
              <a:t>TÜBİTAK projeleri</a:t>
            </a:r>
          </a:p>
          <a:p>
            <a:r>
              <a:rPr lang="tr-TR" dirty="0" err="1" smtClean="0"/>
              <a:t>Erasmus</a:t>
            </a:r>
            <a:r>
              <a:rPr lang="tr-TR" dirty="0" smtClean="0"/>
              <a:t>, Ka1 ve Ka2 projeleri</a:t>
            </a:r>
          </a:p>
          <a:p>
            <a:r>
              <a:rPr lang="tr-TR" dirty="0" smtClean="0"/>
              <a:t> Bilimsel konferans ve toplantılar</a:t>
            </a:r>
          </a:p>
          <a:p>
            <a:r>
              <a:rPr lang="tr-TR" dirty="0" smtClean="0"/>
              <a:t>Arkeoloji, yaratıcı yazarlık, güzel sanatlar, edebiyat, drama, yazılım, yabanc</a:t>
            </a:r>
            <a:r>
              <a:rPr lang="tr-TR" dirty="0"/>
              <a:t>ı</a:t>
            </a:r>
            <a:r>
              <a:rPr lang="tr-TR" dirty="0" smtClean="0"/>
              <a:t> dil, liderlik, </a:t>
            </a:r>
            <a:r>
              <a:rPr lang="tr-TR" dirty="0" err="1" smtClean="0"/>
              <a:t>mekatronik</a:t>
            </a:r>
            <a:r>
              <a:rPr lang="tr-TR" dirty="0" smtClean="0"/>
              <a:t>, astronomi ve uzay bilimleri, yenilenebilir ve sürdürülebilir enerji, havacılık, akıl ve zekâ oyunları, düşünce eğitimi, şehir kültürü vb. konularda zenginleştirilmiş eğitim programları</a:t>
            </a:r>
          </a:p>
          <a:p>
            <a:r>
              <a:rPr lang="tr-TR" dirty="0" smtClean="0"/>
              <a:t>Gezi-gözlem faaliyetleri</a:t>
            </a:r>
          </a:p>
          <a:p>
            <a:r>
              <a:rPr lang="tr-TR" dirty="0" smtClean="0"/>
              <a:t>Doğa zekâsını geliştirmeye yönelik faaliyetler</a:t>
            </a:r>
          </a:p>
          <a:p>
            <a:r>
              <a:rPr lang="tr-TR" dirty="0" smtClean="0"/>
              <a:t>Medya okuryazarlığı</a:t>
            </a:r>
          </a:p>
          <a:p>
            <a:r>
              <a:rPr lang="tr-TR" dirty="0" smtClean="0"/>
              <a:t>Makale, şiir ve deneme yarışmaları</a:t>
            </a:r>
          </a:p>
          <a:p>
            <a:r>
              <a:rPr lang="tr-TR" dirty="0" smtClean="0"/>
              <a:t>Ulusal resim yarışmaları</a:t>
            </a:r>
          </a:p>
          <a:p>
            <a:r>
              <a:rPr lang="tr-TR" dirty="0" smtClean="0"/>
              <a:t> Sergiler</a:t>
            </a:r>
          </a:p>
          <a:p>
            <a:r>
              <a:rPr lang="tr-TR" dirty="0" smtClean="0"/>
              <a:t> Konserler</a:t>
            </a:r>
            <a:endParaRPr lang="tr-TR" dirty="0"/>
          </a:p>
        </p:txBody>
      </p:sp>
    </p:spTree>
    <p:extLst>
      <p:ext uri="{BB962C8B-B14F-4D97-AF65-F5344CB8AC3E}">
        <p14:creationId xmlns:p14="http://schemas.microsoft.com/office/powerpoint/2010/main" xmlns="" val="22155027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rgbClr val="FFC000"/>
          </a:solidFill>
        </p:spPr>
        <p:txBody>
          <a:bodyPr>
            <a:normAutofit fontScale="90000"/>
          </a:bodyPr>
          <a:lstStyle/>
          <a:p>
            <a:r>
              <a:rPr lang="tr-TR" dirty="0" smtClean="0"/>
              <a:t>Hangi bireyi arıyoruz?</a:t>
            </a:r>
            <a:br>
              <a:rPr lang="tr-TR" dirty="0" smtClean="0"/>
            </a:br>
            <a:r>
              <a:rPr lang="tr-TR" dirty="0" smtClean="0">
                <a:solidFill>
                  <a:srgbClr val="FF0000"/>
                </a:solidFill>
              </a:rPr>
              <a:t>Anahtar kavram: İleri düzeyde farklılık</a:t>
            </a:r>
            <a:endParaRPr lang="tr-TR" dirty="0">
              <a:solidFill>
                <a:srgbClr val="FF0000"/>
              </a:solidFill>
            </a:endParaRPr>
          </a:p>
        </p:txBody>
      </p:sp>
      <p:sp>
        <p:nvSpPr>
          <p:cNvPr id="3" name="İçerik Yer Tutucusu 2"/>
          <p:cNvSpPr>
            <a:spLocks noGrp="1"/>
          </p:cNvSpPr>
          <p:nvPr>
            <p:ph idx="1"/>
          </p:nvPr>
        </p:nvSpPr>
        <p:spPr/>
        <p:txBody>
          <a:bodyPr/>
          <a:lstStyle/>
          <a:p>
            <a:endParaRPr lang="tr-TR" dirty="0"/>
          </a:p>
        </p:txBody>
      </p:sp>
      <p:pic>
        <p:nvPicPr>
          <p:cNvPr id="2052" name="Picture 4" descr="zeka normal dağılım eğrisi ile ilgili görsel sonucu"/>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9552" y="1700808"/>
            <a:ext cx="7992888" cy="468052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Oval 3"/>
          <p:cNvSpPr/>
          <p:nvPr/>
        </p:nvSpPr>
        <p:spPr>
          <a:xfrm>
            <a:off x="6084168" y="5085184"/>
            <a:ext cx="2448272" cy="914400"/>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29859754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Metin kutusu 3"/>
          <p:cNvSpPr txBox="1"/>
          <p:nvPr/>
        </p:nvSpPr>
        <p:spPr>
          <a:xfrm>
            <a:off x="966842" y="4513358"/>
            <a:ext cx="3359509" cy="369332"/>
          </a:xfrm>
          <a:prstGeom prst="rect">
            <a:avLst/>
          </a:prstGeom>
          <a:noFill/>
        </p:spPr>
        <p:txBody>
          <a:bodyPr wrap="none" rtlCol="0">
            <a:spAutoFit/>
          </a:bodyPr>
          <a:lstStyle/>
          <a:p>
            <a:r>
              <a:rPr lang="tr-TR" dirty="0" smtClean="0"/>
              <a:t>Tablet uygulaması ile hafta sonları</a:t>
            </a:r>
            <a:endParaRPr lang="tr-TR" dirty="0"/>
          </a:p>
        </p:txBody>
      </p:sp>
      <p:sp>
        <p:nvSpPr>
          <p:cNvPr id="5" name="Metin kutusu 4"/>
          <p:cNvSpPr txBox="1"/>
          <p:nvPr/>
        </p:nvSpPr>
        <p:spPr>
          <a:xfrm>
            <a:off x="611560" y="2492896"/>
            <a:ext cx="1659044" cy="369332"/>
          </a:xfrm>
          <a:prstGeom prst="rect">
            <a:avLst/>
          </a:prstGeom>
          <a:noFill/>
        </p:spPr>
        <p:txBody>
          <a:bodyPr wrap="none" rtlCol="0">
            <a:spAutoFit/>
          </a:bodyPr>
          <a:lstStyle/>
          <a:p>
            <a:r>
              <a:rPr lang="tr-TR" dirty="0" smtClean="0"/>
              <a:t>Tanıtım videosu</a:t>
            </a:r>
            <a:endParaRPr lang="tr-TR" dirty="0"/>
          </a:p>
        </p:txBody>
      </p:sp>
    </p:spTree>
    <p:extLst>
      <p:ext uri="{BB962C8B-B14F-4D97-AF65-F5344CB8AC3E}">
        <p14:creationId xmlns:p14="http://schemas.microsoft.com/office/powerpoint/2010/main" xmlns="" val="768869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1910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16632"/>
            <a:ext cx="8964488" cy="66247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Dikdörtgen 3"/>
          <p:cNvSpPr/>
          <p:nvPr/>
        </p:nvSpPr>
        <p:spPr>
          <a:xfrm>
            <a:off x="179512" y="3789040"/>
            <a:ext cx="8784976" cy="1008112"/>
          </a:xfrm>
          <a:prstGeom prst="rect">
            <a:avLst/>
          </a:prstGeom>
          <a:solidFill>
            <a:schemeClr val="bg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2055796113"/>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TotalTime>
  <Words>854</Words>
  <PresentationFormat>Ekran Gösterisi (4:3)</PresentationFormat>
  <Paragraphs>78</Paragraphs>
  <Slides>29</Slides>
  <Notes>1</Notes>
  <HiddenSlides>0</HiddenSlides>
  <MMClips>0</MMClips>
  <ScaleCrop>false</ScaleCrop>
  <HeadingPairs>
    <vt:vector size="4" baseType="variant">
      <vt:variant>
        <vt:lpstr>Tema</vt:lpstr>
      </vt:variant>
      <vt:variant>
        <vt:i4>1</vt:i4>
      </vt:variant>
      <vt:variant>
        <vt:lpstr>Slayt Başlıkları</vt:lpstr>
      </vt:variant>
      <vt:variant>
        <vt:i4>29</vt:i4>
      </vt:variant>
    </vt:vector>
  </HeadingPairs>
  <TitlesOfParts>
    <vt:vector size="30" baseType="lpstr">
      <vt:lpstr>Ofis Teması</vt:lpstr>
      <vt:lpstr>Slayt 1</vt:lpstr>
      <vt:lpstr>Bilim ve Sanat Merkezi</vt:lpstr>
      <vt:lpstr>BİLSEM’de sunulan eğitim içeriği</vt:lpstr>
      <vt:lpstr>BİLSEM NEDİR, NE DEĞİLDİR?</vt:lpstr>
      <vt:lpstr>BİLSEM’de ne yapılır?</vt:lpstr>
      <vt:lpstr>Hangi bireyi arıyoruz? Anahtar kavram: İleri düzeyde farklılık</vt:lpstr>
      <vt:lpstr>Slayt 7</vt:lpstr>
      <vt:lpstr>Slayt 8</vt:lpstr>
      <vt:lpstr>Slayt 9</vt:lpstr>
      <vt:lpstr>Slayt 10</vt:lpstr>
      <vt:lpstr>Slayt 11</vt:lpstr>
      <vt:lpstr>Tanılama süreci ücretsizdir!</vt:lpstr>
      <vt:lpstr>Slayt 13</vt:lpstr>
      <vt:lpstr>Slayt 14</vt:lpstr>
      <vt:lpstr>Slayt 15</vt:lpstr>
      <vt:lpstr>Slayt 16</vt:lpstr>
      <vt:lpstr>Slayt 17</vt:lpstr>
      <vt:lpstr>Düzeltme </vt:lpstr>
      <vt:lpstr>Tablet Bilgisayar Grup Tarama Uygulama Süreci ve Sonuç Açıklama</vt:lpstr>
      <vt:lpstr>Slayt 20</vt:lpstr>
      <vt:lpstr>Grup oturumu</vt:lpstr>
      <vt:lpstr>Grup taraması</vt:lpstr>
      <vt:lpstr>Slayt 23</vt:lpstr>
      <vt:lpstr>Genel Zihinsel Yetenek Alanında Bireysel Değerlendirme</vt:lpstr>
      <vt:lpstr>Slayt 25</vt:lpstr>
      <vt:lpstr>Görsel Sanatlar Yetenek Alanında Bireysel Değerlendirme</vt:lpstr>
      <vt:lpstr>Müzik yetenek alanında bireysel değerlendirme</vt:lpstr>
      <vt:lpstr>İtiraz </vt:lpstr>
      <vt:lpstr>Bilim ve Sanat Merkezlerine Yerleştirme ve Kayıt İşlemleri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cp:lastModifiedBy>burak</cp:lastModifiedBy>
  <cp:revision>9</cp:revision>
  <dcterms:modified xsi:type="dcterms:W3CDTF">2019-11-19T21:04:41Z</dcterms:modified>
</cp:coreProperties>
</file>