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69" r:id="rId2"/>
    <p:sldId id="257" r:id="rId3"/>
    <p:sldId id="259" r:id="rId4"/>
    <p:sldId id="260" r:id="rId5"/>
    <p:sldId id="258"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3DBBDDB-7AA7-4A13-8981-E01C98FDC627}"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1965767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3DBBDDB-7AA7-4A13-8981-E01C98FDC627}"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127107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3DBBDDB-7AA7-4A13-8981-E01C98FDC627}"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B5CF8D-70B1-4B59-9B8B-E29A0A36D4B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7920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3DBBDDB-7AA7-4A13-8981-E01C98FDC627}" type="datetimeFigureOut">
              <a:rPr lang="tr-TR" smtClean="0"/>
              <a:t>18.10.2017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186751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3DBBDDB-7AA7-4A13-8981-E01C98FDC627}" type="datetimeFigureOut">
              <a:rPr lang="tr-TR" smtClean="0"/>
              <a:t>18.10.2017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B5CF8D-70B1-4B59-9B8B-E29A0A36D4B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3439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3DBBDDB-7AA7-4A13-8981-E01C98FDC627}" type="datetimeFigureOut">
              <a:rPr lang="tr-TR" smtClean="0"/>
              <a:t>18.10.2017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3661480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DBBDDB-7AA7-4A13-8981-E01C98FDC627}"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1900717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DBBDDB-7AA7-4A13-8981-E01C98FDC627}"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409044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DBBDDB-7AA7-4A13-8981-E01C98FDC627}"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88766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3DBBDDB-7AA7-4A13-8981-E01C98FDC627}"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343478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3DBBDDB-7AA7-4A13-8981-E01C98FDC627}" type="datetimeFigureOut">
              <a:rPr lang="tr-TR" smtClean="0"/>
              <a:t>18.10.2017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411612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3DBBDDB-7AA7-4A13-8981-E01C98FDC627}" type="datetimeFigureOut">
              <a:rPr lang="tr-TR" smtClean="0"/>
              <a:t>18.10.2017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132695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3DBBDDB-7AA7-4A13-8981-E01C98FDC627}" type="datetimeFigureOut">
              <a:rPr lang="tr-TR" smtClean="0"/>
              <a:t>18.10.2017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278992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BDDB-7AA7-4A13-8981-E01C98FDC627}" type="datetimeFigureOut">
              <a:rPr lang="tr-TR" smtClean="0"/>
              <a:t>18.10.2017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277970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3DBBDDB-7AA7-4A13-8981-E01C98FDC627}" type="datetimeFigureOut">
              <a:rPr lang="tr-TR" smtClean="0"/>
              <a:t>18.10.2017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150950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3DBBDDB-7AA7-4A13-8981-E01C98FDC627}" type="datetimeFigureOut">
              <a:rPr lang="tr-TR" smtClean="0"/>
              <a:t>18.10.2017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B5CF8D-70B1-4B59-9B8B-E29A0A36D4B9}" type="slidenum">
              <a:rPr lang="tr-TR" smtClean="0"/>
              <a:t>‹#›</a:t>
            </a:fld>
            <a:endParaRPr lang="tr-TR"/>
          </a:p>
        </p:txBody>
      </p:sp>
    </p:spTree>
    <p:extLst>
      <p:ext uri="{BB962C8B-B14F-4D97-AF65-F5344CB8AC3E}">
        <p14:creationId xmlns:p14="http://schemas.microsoft.com/office/powerpoint/2010/main" val="2448712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3DBBDDB-7AA7-4A13-8981-E01C98FDC627}" type="datetimeFigureOut">
              <a:rPr lang="tr-TR" smtClean="0"/>
              <a:t>18.10.2017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6B5CF8D-70B1-4B59-9B8B-E29A0A36D4B9}" type="slidenum">
              <a:rPr lang="tr-TR" smtClean="0"/>
              <a:t>‹#›</a:t>
            </a:fld>
            <a:endParaRPr lang="tr-TR"/>
          </a:p>
        </p:txBody>
      </p:sp>
    </p:spTree>
    <p:extLst>
      <p:ext uri="{BB962C8B-B14F-4D97-AF65-F5344CB8AC3E}">
        <p14:creationId xmlns:p14="http://schemas.microsoft.com/office/powerpoint/2010/main" val="27079923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eb2.dyned.com/download/student.shtml.en" TargetMode="External"/><Relationship Id="rId2" Type="http://schemas.openxmlformats.org/officeDocument/2006/relationships/hyperlink" Target="http://www.dynedturgutlu.com/index.php/dyned-records-manager/142-ogrenci-sifrelerini-alma-ve-ilk-yapilmasi-gerekenl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mailto:t65987@meb.edu.tr"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42448" y="-436727"/>
            <a:ext cx="9662165" cy="6387152"/>
          </a:xfrm>
        </p:spPr>
        <p:txBody>
          <a:bodyPr>
            <a:noAutofit/>
          </a:bodyPr>
          <a:lstStyle/>
          <a:p>
            <a:pPr algn="ctr"/>
            <a:r>
              <a:rPr lang="tr-TR" dirty="0" smtClean="0"/>
              <a:t/>
            </a:r>
            <a:br>
              <a:rPr lang="tr-TR" dirty="0" smtClean="0"/>
            </a:br>
            <a:r>
              <a:rPr lang="tr-TR" dirty="0" smtClean="0"/>
              <a:t/>
            </a:r>
            <a:br>
              <a:rPr lang="tr-TR" dirty="0" smtClean="0"/>
            </a:br>
            <a:r>
              <a:rPr lang="tr-TR" dirty="0"/>
              <a:t/>
            </a:r>
            <a:br>
              <a:rPr lang="tr-TR" dirty="0"/>
            </a:br>
            <a:r>
              <a:rPr lang="tr-TR" dirty="0" smtClean="0"/>
              <a:t/>
            </a:r>
            <a:br>
              <a:rPr lang="tr-TR" dirty="0" smtClean="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smtClean="0">
                <a:solidFill>
                  <a:srgbClr val="FF0000"/>
                </a:solidFill>
              </a:rPr>
              <a:t>DYNED İNGİLİZCE DİL EĞİTİM SİSTEMİNDE İNGİLİZCE ÖĞRETMENLERİNİN YAPMASI GEREKEN İŞLEMLER</a:t>
            </a:r>
            <a:br>
              <a:rPr lang="tr-TR" dirty="0" smtClean="0">
                <a:solidFill>
                  <a:srgbClr val="FF0000"/>
                </a:solidFill>
              </a:rPr>
            </a:br>
            <a:endParaRPr lang="tr-TR" dirty="0">
              <a:solidFill>
                <a:srgbClr val="FF0000"/>
              </a:solidFill>
            </a:endParaRPr>
          </a:p>
        </p:txBody>
      </p:sp>
    </p:spTree>
    <p:extLst>
      <p:ext uri="{BB962C8B-B14F-4D97-AF65-F5344CB8AC3E}">
        <p14:creationId xmlns:p14="http://schemas.microsoft.com/office/powerpoint/2010/main" val="3914548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7731" y="382136"/>
            <a:ext cx="9866881" cy="2688610"/>
          </a:xfrm>
        </p:spPr>
        <p:txBody>
          <a:bodyPr>
            <a:noAutofit/>
          </a:bodyPr>
          <a:lstStyle/>
          <a:p>
            <a:r>
              <a:rPr lang="tr-TR" sz="2400" b="1" dirty="0" err="1" smtClean="0">
                <a:solidFill>
                  <a:srgbClr val="FF0000"/>
                </a:solidFill>
                <a:latin typeface="Arial" panose="020B0604020202020204" pitchFamily="34" charset="0"/>
                <a:cs typeface="Arial" panose="020B0604020202020204" pitchFamily="34" charset="0"/>
              </a:rPr>
              <a:t>DynEd</a:t>
            </a:r>
            <a:r>
              <a:rPr lang="tr-TR" sz="2400" b="1" dirty="0" smtClean="0">
                <a:solidFill>
                  <a:srgbClr val="FF0000"/>
                </a:solidFill>
                <a:latin typeface="Arial" panose="020B0604020202020204" pitchFamily="34" charset="0"/>
                <a:cs typeface="Arial" panose="020B0604020202020204" pitchFamily="34" charset="0"/>
              </a:rPr>
              <a:t> </a:t>
            </a:r>
            <a:r>
              <a:rPr lang="tr-TR" sz="2400" b="1" dirty="0" err="1">
                <a:solidFill>
                  <a:srgbClr val="FF0000"/>
                </a:solidFill>
                <a:latin typeface="Arial" panose="020B0604020202020204" pitchFamily="34" charset="0"/>
                <a:cs typeface="Arial" panose="020B0604020202020204" pitchFamily="34" charset="0"/>
              </a:rPr>
              <a:t>P</a:t>
            </a:r>
            <a:r>
              <a:rPr lang="tr-TR" sz="2400" b="1" dirty="0" err="1" smtClean="0">
                <a:solidFill>
                  <a:srgbClr val="FF0000"/>
                </a:solidFill>
                <a:latin typeface="Arial" panose="020B0604020202020204" pitchFamily="34" charset="0"/>
                <a:cs typeface="Arial" panose="020B0604020202020204" pitchFamily="34" charset="0"/>
              </a:rPr>
              <a:t>lacement</a:t>
            </a:r>
            <a:r>
              <a:rPr lang="tr-TR" sz="2400" b="1" dirty="0" smtClean="0">
                <a:solidFill>
                  <a:srgbClr val="FF0000"/>
                </a:solidFill>
                <a:latin typeface="Arial" panose="020B0604020202020204" pitchFamily="34" charset="0"/>
                <a:cs typeface="Arial" panose="020B0604020202020204" pitchFamily="34" charset="0"/>
              </a:rPr>
              <a:t> </a:t>
            </a:r>
            <a:r>
              <a:rPr lang="tr-TR" sz="2400" b="1" dirty="0">
                <a:solidFill>
                  <a:srgbClr val="FF0000"/>
                </a:solidFill>
                <a:latin typeface="Arial" panose="020B0604020202020204" pitchFamily="34" charset="0"/>
                <a:cs typeface="Arial" panose="020B0604020202020204" pitchFamily="34" charset="0"/>
              </a:rPr>
              <a:t>test </a:t>
            </a:r>
            <a:r>
              <a:rPr lang="tr-TR" sz="2400" b="1" dirty="0" smtClean="0">
                <a:solidFill>
                  <a:srgbClr val="FF0000"/>
                </a:solidFill>
                <a:latin typeface="Arial" panose="020B0604020202020204" pitchFamily="34" charset="0"/>
                <a:cs typeface="Arial" panose="020B0604020202020204" pitchFamily="34" charset="0"/>
              </a:rPr>
              <a:t>kilidinin açılması;</a:t>
            </a:r>
            <a:r>
              <a:rPr lang="tr-TR" sz="2400" b="1" dirty="0">
                <a:solidFill>
                  <a:srgbClr val="FF0000"/>
                </a:solidFill>
                <a:latin typeface="Arial" panose="020B0604020202020204" pitchFamily="34" charset="0"/>
                <a:cs typeface="Arial" panose="020B0604020202020204" pitchFamily="34" charset="0"/>
              </a:rPr>
              <a:t/>
            </a:r>
            <a:br>
              <a:rPr lang="tr-TR" sz="2400" b="1" dirty="0">
                <a:solidFill>
                  <a:srgbClr val="FF0000"/>
                </a:solidFill>
                <a:latin typeface="Arial" panose="020B0604020202020204" pitchFamily="34" charset="0"/>
                <a:cs typeface="Arial" panose="020B0604020202020204" pitchFamily="34" charset="0"/>
              </a:rPr>
            </a:br>
            <a:r>
              <a:rPr lang="tr-TR" sz="2400" b="1" dirty="0" smtClean="0">
                <a:solidFill>
                  <a:srgbClr val="FF0000"/>
                </a:solidFill>
                <a:latin typeface="Arial" panose="020B0604020202020204" pitchFamily="34" charset="0"/>
                <a:cs typeface="Arial" panose="020B0604020202020204" pitchFamily="34" charset="0"/>
              </a:rPr>
              <a:t/>
            </a:r>
            <a:br>
              <a:rPr lang="tr-TR" sz="2400" b="1" dirty="0" smtClean="0">
                <a:solidFill>
                  <a:srgbClr val="FF0000"/>
                </a:solidFill>
                <a:latin typeface="Arial" panose="020B0604020202020204" pitchFamily="34" charset="0"/>
                <a:cs typeface="Arial" panose="020B0604020202020204" pitchFamily="34" charset="0"/>
              </a:rPr>
            </a:br>
            <a:r>
              <a:rPr lang="tr-TR" sz="1600" dirty="0" smtClean="0">
                <a:latin typeface="Arial" panose="020B0604020202020204" pitchFamily="34" charset="0"/>
                <a:cs typeface="Arial" panose="020B0604020202020204" pitchFamily="34" charset="0"/>
              </a:rPr>
              <a:t>Öğrencilere </a:t>
            </a:r>
            <a:r>
              <a:rPr lang="tr-TR" sz="1600" dirty="0">
                <a:latin typeface="Arial" panose="020B0604020202020204" pitchFamily="34" charset="0"/>
                <a:cs typeface="Arial" panose="020B0604020202020204" pitchFamily="34" charset="0"/>
              </a:rPr>
              <a:t>şifrelerini dağıttıktan sonra önceki yıllarda olduğu üniteleri biz açmıyoruz artık.2014'ten bu yana öğrencilerin üniteleri YERLEŞTİRME SINAVI denilen </a:t>
            </a:r>
            <a:r>
              <a:rPr lang="tr-TR" sz="1600" dirty="0" smtClean="0">
                <a:latin typeface="Arial" panose="020B0604020202020204" pitchFamily="34" charset="0"/>
                <a:cs typeface="Arial" panose="020B0604020202020204" pitchFamily="34" charset="0"/>
              </a:rPr>
              <a:t>«PLACEMENT TEST» </a:t>
            </a:r>
            <a:r>
              <a:rPr lang="tr-TR" sz="1600" dirty="0">
                <a:latin typeface="Arial" panose="020B0604020202020204" pitchFamily="34" charset="0"/>
                <a:cs typeface="Arial" panose="020B0604020202020204" pitchFamily="34" charset="0"/>
              </a:rPr>
              <a:t>sonuçlarına göre </a:t>
            </a:r>
            <a:r>
              <a:rPr lang="tr-TR" sz="1600" dirty="0" smtClean="0">
                <a:latin typeface="Arial" panose="020B0604020202020204" pitchFamily="34" charset="0"/>
                <a:cs typeface="Arial" panose="020B0604020202020204" pitchFamily="34" charset="0"/>
              </a:rPr>
              <a:t>açılıyor.</a:t>
            </a:r>
            <a:r>
              <a:rPr lang="tr-TR" sz="1600" dirty="0">
                <a:latin typeface="Arial" panose="020B0604020202020204" pitchFamily="34" charset="0"/>
                <a:cs typeface="Arial" panose="020B0604020202020204" pitchFamily="34" charset="0"/>
              </a:rPr>
              <a:t> Bu testi öğrencinin açıp yapabilmesi için o sınıfa atanan </a:t>
            </a:r>
            <a:r>
              <a:rPr lang="tr-TR" sz="1600" dirty="0" smtClean="0">
                <a:latin typeface="Arial" panose="020B0604020202020204" pitchFamily="34" charset="0"/>
                <a:cs typeface="Arial" panose="020B0604020202020204" pitchFamily="34" charset="0"/>
              </a:rPr>
              <a:t>İngilizce Öğretmeninin </a:t>
            </a:r>
            <a:r>
              <a:rPr lang="tr-TR" sz="1600" dirty="0">
                <a:latin typeface="Arial" panose="020B0604020202020204" pitchFamily="34" charset="0"/>
                <a:cs typeface="Arial" panose="020B0604020202020204" pitchFamily="34" charset="0"/>
              </a:rPr>
              <a:t>bu testi aktifleştirmiş olması gerekmektedir. Eğer o sınıfın test kısmı aktifleştirilmedi </a:t>
            </a:r>
            <a:r>
              <a:rPr lang="tr-TR" sz="1600" dirty="0" smtClean="0">
                <a:latin typeface="Arial" panose="020B0604020202020204" pitchFamily="34" charset="0"/>
                <a:cs typeface="Arial" panose="020B0604020202020204" pitchFamily="34" charset="0"/>
              </a:rPr>
              <a:t>ise</a:t>
            </a:r>
            <a:r>
              <a:rPr lang="tr-TR" sz="1600" dirty="0">
                <a:latin typeface="Arial" panose="020B0604020202020204" pitchFamily="34" charset="0"/>
                <a:cs typeface="Arial" panose="020B0604020202020204" pitchFamily="34" charset="0"/>
              </a:rPr>
              <a:t> </a:t>
            </a:r>
            <a:r>
              <a:rPr lang="tr-TR" sz="1600" dirty="0" err="1" smtClean="0">
                <a:solidFill>
                  <a:srgbClr val="FF0000"/>
                </a:solidFill>
                <a:latin typeface="Arial" panose="020B0604020202020204" pitchFamily="34" charset="0"/>
                <a:cs typeface="Arial" panose="020B0604020202020204" pitchFamily="34" charset="0"/>
              </a:rPr>
              <a:t>Placement</a:t>
            </a:r>
            <a:r>
              <a:rPr lang="tr-TR" sz="1600" dirty="0" smtClean="0">
                <a:solidFill>
                  <a:srgbClr val="FF0000"/>
                </a:solidFill>
                <a:latin typeface="Arial" panose="020B0604020202020204" pitchFamily="34" charset="0"/>
                <a:cs typeface="Arial" panose="020B0604020202020204" pitchFamily="34" charset="0"/>
              </a:rPr>
              <a:t> </a:t>
            </a:r>
            <a:r>
              <a:rPr lang="tr-TR" sz="1600" dirty="0">
                <a:solidFill>
                  <a:srgbClr val="FF0000"/>
                </a:solidFill>
                <a:latin typeface="Arial" panose="020B0604020202020204" pitchFamily="34" charset="0"/>
                <a:cs typeface="Arial" panose="020B0604020202020204" pitchFamily="34" charset="0"/>
              </a:rPr>
              <a:t>Test </a:t>
            </a:r>
            <a:r>
              <a:rPr lang="tr-TR" sz="1600" dirty="0">
                <a:latin typeface="Arial" panose="020B0604020202020204" pitchFamily="34" charset="0"/>
                <a:cs typeface="Arial" panose="020B0604020202020204" pitchFamily="34" charset="0"/>
              </a:rPr>
              <a:t>kısmı </a:t>
            </a:r>
            <a:r>
              <a:rPr lang="tr-TR" sz="1600" dirty="0" err="1">
                <a:latin typeface="Arial" panose="020B0604020202020204" pitchFamily="34" charset="0"/>
                <a:cs typeface="Arial" panose="020B0604020202020204" pitchFamily="34" charset="0"/>
              </a:rPr>
              <a:t>inaktif</a:t>
            </a:r>
            <a:r>
              <a:rPr lang="tr-TR" sz="1600" dirty="0">
                <a:latin typeface="Arial" panose="020B0604020202020204" pitchFamily="34" charset="0"/>
                <a:cs typeface="Arial" panose="020B0604020202020204" pitchFamily="34" charset="0"/>
              </a:rPr>
              <a:t> </a:t>
            </a:r>
            <a:r>
              <a:rPr lang="tr-TR" sz="1600" dirty="0" smtClean="0">
                <a:latin typeface="Arial" panose="020B0604020202020204" pitchFamily="34" charset="0"/>
                <a:cs typeface="Arial" panose="020B0604020202020204" pitchFamily="34" charset="0"/>
              </a:rPr>
              <a:t>olacaktır. </a:t>
            </a:r>
            <a:r>
              <a:rPr lang="tr-TR" sz="1600" dirty="0" err="1" smtClean="0">
                <a:latin typeface="Arial" panose="020B0604020202020204" pitchFamily="34" charset="0"/>
                <a:cs typeface="Arial" panose="020B0604020202020204" pitchFamily="34" charset="0"/>
              </a:rPr>
              <a:t>DynEd</a:t>
            </a:r>
            <a:r>
              <a:rPr lang="tr-TR" sz="1600" dirty="0" smtClean="0">
                <a:latin typeface="Arial" panose="020B0604020202020204" pitchFamily="34" charset="0"/>
                <a:cs typeface="Arial" panose="020B0604020202020204" pitchFamily="34" charset="0"/>
              </a:rPr>
              <a:t> </a:t>
            </a:r>
            <a:r>
              <a:rPr lang="tr-TR" sz="1600" dirty="0" err="1">
                <a:latin typeface="Arial" panose="020B0604020202020204" pitchFamily="34" charset="0"/>
                <a:cs typeface="Arial" panose="020B0604020202020204" pitchFamily="34" charset="0"/>
              </a:rPr>
              <a:t>placement</a:t>
            </a:r>
            <a:r>
              <a:rPr lang="tr-TR" sz="1600" dirty="0">
                <a:latin typeface="Arial" panose="020B0604020202020204" pitchFamily="34" charset="0"/>
                <a:cs typeface="Arial" panose="020B0604020202020204" pitchFamily="34" charset="0"/>
              </a:rPr>
              <a:t> test </a:t>
            </a:r>
            <a:r>
              <a:rPr lang="tr-TR" sz="1600" dirty="0" smtClean="0">
                <a:latin typeface="Arial" panose="020B0604020202020204" pitchFamily="34" charset="0"/>
                <a:cs typeface="Arial" panose="020B0604020202020204" pitchFamily="34" charset="0"/>
              </a:rPr>
              <a:t>kilidi açmak </a:t>
            </a:r>
            <a:r>
              <a:rPr lang="tr-TR" sz="1600" dirty="0" err="1" smtClean="0">
                <a:latin typeface="Arial" panose="020B0604020202020204" pitchFamily="34" charset="0"/>
                <a:cs typeface="Arial" panose="020B0604020202020204" pitchFamily="34" charset="0"/>
              </a:rPr>
              <a:t>için;Okul</a:t>
            </a:r>
            <a:r>
              <a:rPr lang="tr-TR" sz="1600" dirty="0" smtClean="0">
                <a:latin typeface="Arial" panose="020B0604020202020204" pitchFamily="34" charset="0"/>
                <a:cs typeface="Arial" panose="020B0604020202020204" pitchFamily="34" charset="0"/>
              </a:rPr>
              <a:t> idaresinden almış olduğumuz kullanıcı adımız ve şifremizle </a:t>
            </a:r>
            <a:r>
              <a:rPr lang="tr-TR" sz="1600" dirty="0">
                <a:latin typeface="Arial" panose="020B0604020202020204" pitchFamily="34" charset="0"/>
                <a:cs typeface="Arial" panose="020B0604020202020204" pitchFamily="34" charset="0"/>
              </a:rPr>
              <a:t> </a:t>
            </a:r>
            <a:r>
              <a:rPr lang="tr-TR" sz="1600" b="1" dirty="0" err="1" smtClean="0">
                <a:latin typeface="Arial" panose="020B0604020202020204" pitchFamily="34" charset="0"/>
                <a:cs typeface="Arial" panose="020B0604020202020204" pitchFamily="34" charset="0"/>
              </a:rPr>
              <a:t>DynEd</a:t>
            </a:r>
            <a:r>
              <a:rPr lang="tr-TR" sz="1600" b="1" dirty="0" smtClean="0">
                <a:latin typeface="Arial" panose="020B0604020202020204" pitchFamily="34" charset="0"/>
                <a:cs typeface="Arial" panose="020B0604020202020204" pitchFamily="34" charset="0"/>
              </a:rPr>
              <a:t> </a:t>
            </a:r>
            <a:r>
              <a:rPr lang="tr-TR" sz="1600" b="1" dirty="0" err="1" smtClean="0">
                <a:latin typeface="Arial" panose="020B0604020202020204" pitchFamily="34" charset="0"/>
                <a:cs typeface="Arial" panose="020B0604020202020204" pitchFamily="34" charset="0"/>
              </a:rPr>
              <a:t>Records</a:t>
            </a:r>
            <a:r>
              <a:rPr lang="tr-TR" sz="1600" b="1" dirty="0" smtClean="0">
                <a:latin typeface="Arial" panose="020B0604020202020204" pitchFamily="34" charset="0"/>
                <a:cs typeface="Arial" panose="020B0604020202020204" pitchFamily="34" charset="0"/>
              </a:rPr>
              <a:t> Manager</a:t>
            </a:r>
            <a:r>
              <a:rPr lang="tr-TR" sz="1600" dirty="0">
                <a:latin typeface="Arial" panose="020B0604020202020204" pitchFamily="34" charset="0"/>
                <a:cs typeface="Arial" panose="020B0604020202020204" pitchFamily="34" charset="0"/>
              </a:rPr>
              <a:t> </a:t>
            </a:r>
            <a:r>
              <a:rPr lang="tr-TR" sz="1600" dirty="0" smtClean="0">
                <a:latin typeface="Arial" panose="020B0604020202020204" pitchFamily="34" charset="0"/>
                <a:cs typeface="Arial" panose="020B0604020202020204" pitchFamily="34" charset="0"/>
              </a:rPr>
              <a:t> programına </a:t>
            </a:r>
            <a:r>
              <a:rPr lang="tr-TR" sz="1600" dirty="0">
                <a:latin typeface="Arial" panose="020B0604020202020204" pitchFamily="34" charset="0"/>
                <a:cs typeface="Arial" panose="020B0604020202020204" pitchFamily="34" charset="0"/>
              </a:rPr>
              <a:t>giriş yapınız. Daha sonra </a:t>
            </a:r>
            <a:r>
              <a:rPr lang="tr-TR" sz="1600" dirty="0" smtClean="0">
                <a:latin typeface="Arial" panose="020B0604020202020204" pitchFamily="34" charset="0"/>
                <a:cs typeface="Arial" panose="020B0604020202020204" pitchFamily="34" charset="0"/>
              </a:rPr>
              <a:t>kilit açmak istediğiniz sınıfı seçiniz</a:t>
            </a:r>
            <a:r>
              <a:rPr lang="tr-TR" sz="1600" dirty="0"/>
              <a:t>. </a:t>
            </a:r>
            <a:br>
              <a:rPr lang="tr-TR" sz="1600" dirty="0"/>
            </a:br>
            <a:endParaRPr lang="tr-TR" sz="1600" dirty="0">
              <a:latin typeface="Arial" panose="020B0604020202020204" pitchFamily="34" charset="0"/>
              <a:cs typeface="Arial" panose="020B0604020202020204" pitchFamily="34" charset="0"/>
            </a:endParaRPr>
          </a:p>
        </p:txBody>
      </p:sp>
      <p:pic>
        <p:nvPicPr>
          <p:cNvPr id="6146" name="Picture 2" descr="http://www.dynedturgutlu.com/images/recordsmanager/2016-03-04_13-13-1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5403" y="2904224"/>
            <a:ext cx="8502555" cy="332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373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7857" y="218364"/>
            <a:ext cx="9716755" cy="1173708"/>
          </a:xfrm>
        </p:spPr>
        <p:txBody>
          <a:bodyPr>
            <a:normAutofit/>
          </a:bodyPr>
          <a:lstStyle/>
          <a:p>
            <a:r>
              <a:rPr lang="tr-TR" sz="2400" dirty="0" smtClean="0">
                <a:latin typeface="Arial" panose="020B0604020202020204" pitchFamily="34" charset="0"/>
                <a:cs typeface="Arial" panose="020B0604020202020204" pitchFamily="34" charset="0"/>
              </a:rPr>
              <a:t>Sonrasında </a:t>
            </a:r>
            <a:r>
              <a:rPr lang="tr-TR" sz="2400" dirty="0" smtClean="0">
                <a:solidFill>
                  <a:srgbClr val="FF0000"/>
                </a:solidFill>
                <a:latin typeface="Arial" panose="020B0604020202020204" pitchFamily="34" charset="0"/>
                <a:cs typeface="Arial" panose="020B0604020202020204" pitchFamily="34" charset="0"/>
              </a:rPr>
              <a:t>Seçenekleri </a:t>
            </a:r>
            <a:r>
              <a:rPr lang="tr-TR" sz="2400" dirty="0">
                <a:latin typeface="Arial" panose="020B0604020202020204" pitchFamily="34" charset="0"/>
                <a:cs typeface="Arial" panose="020B0604020202020204" pitchFamily="34" charset="0"/>
              </a:rPr>
              <a:t>tıklayın ve “öğrencinin yerleştirme sınavına girmesini sağla” seçeneğini </a:t>
            </a:r>
            <a:r>
              <a:rPr lang="tr-TR" sz="2400" dirty="0" smtClean="0">
                <a:latin typeface="Arial" panose="020B0604020202020204" pitchFamily="34" charset="0"/>
                <a:cs typeface="Arial" panose="020B0604020202020204" pitchFamily="34" charset="0"/>
              </a:rPr>
              <a:t>tıklayınız.</a:t>
            </a:r>
            <a:endParaRPr lang="tr-TR" sz="2400" dirty="0">
              <a:latin typeface="Arial" panose="020B0604020202020204" pitchFamily="34" charset="0"/>
              <a:cs typeface="Arial" panose="020B0604020202020204" pitchFamily="34" charset="0"/>
            </a:endParaRP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83642" y="1034641"/>
            <a:ext cx="7888405" cy="5297305"/>
          </a:xfrm>
          <a:solidFill>
            <a:schemeClr val="tx2">
              <a:lumMod val="60000"/>
              <a:lumOff val="40000"/>
            </a:schemeClr>
          </a:solidFill>
          <a:ln cmpd="sng">
            <a:solidFill>
              <a:schemeClr val="tx2">
                <a:lumMod val="60000"/>
                <a:lumOff val="40000"/>
              </a:schemeClr>
            </a:solidFill>
          </a:ln>
        </p:spPr>
      </p:pic>
      <p:sp>
        <p:nvSpPr>
          <p:cNvPr id="14" name="Sağ Ok 13"/>
          <p:cNvSpPr/>
          <p:nvPr/>
        </p:nvSpPr>
        <p:spPr>
          <a:xfrm>
            <a:off x="1514901" y="2565779"/>
            <a:ext cx="1815155" cy="464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şağı Ok 14"/>
          <p:cNvSpPr/>
          <p:nvPr/>
        </p:nvSpPr>
        <p:spPr>
          <a:xfrm>
            <a:off x="3739486" y="1034641"/>
            <a:ext cx="450376" cy="289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47223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7857" y="624110"/>
            <a:ext cx="9716755" cy="890791"/>
          </a:xfrm>
        </p:spPr>
        <p:txBody>
          <a:bodyPr>
            <a:normAutofit fontScale="90000"/>
          </a:bodyPr>
          <a:lstStyle/>
          <a:p>
            <a:r>
              <a:rPr lang="tr-TR" sz="2000" dirty="0" smtClean="0">
                <a:latin typeface="Arial" panose="020B0604020202020204" pitchFamily="34" charset="0"/>
                <a:cs typeface="Arial" panose="020B0604020202020204" pitchFamily="34" charset="0"/>
              </a:rPr>
              <a:t>“Öğrencinin </a:t>
            </a:r>
            <a:r>
              <a:rPr lang="tr-TR" sz="2000" dirty="0">
                <a:latin typeface="Arial" panose="020B0604020202020204" pitchFamily="34" charset="0"/>
                <a:cs typeface="Arial" panose="020B0604020202020204" pitchFamily="34" charset="0"/>
              </a:rPr>
              <a:t>yerleştirme sınavına girmesini sağla” seçeneğini </a:t>
            </a:r>
            <a:r>
              <a:rPr lang="tr-TR" sz="2000" dirty="0" smtClean="0">
                <a:latin typeface="Arial" panose="020B0604020202020204" pitchFamily="34" charset="0"/>
                <a:cs typeface="Arial" panose="020B0604020202020204" pitchFamily="34" charset="0"/>
              </a:rPr>
              <a:t>tıkladıktan sonra «Tüm Öğrenciler» işaretli gelecektir. Tamam seçeneğini tıklıyoruz ve tüm öğrencilerin kilitleri açma işlemi başlıyor.</a:t>
            </a:r>
            <a:endParaRPr lang="tr-TR" sz="2000"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9999" y="2133600"/>
            <a:ext cx="6813827" cy="3778250"/>
          </a:xfrm>
        </p:spPr>
      </p:pic>
    </p:spTree>
    <p:extLst>
      <p:ext uri="{BB962C8B-B14F-4D97-AF65-F5344CB8AC3E}">
        <p14:creationId xmlns:p14="http://schemas.microsoft.com/office/powerpoint/2010/main" val="190919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33767" y="477672"/>
            <a:ext cx="9170846" cy="1155373"/>
          </a:xfrm>
        </p:spPr>
        <p:txBody>
          <a:bodyPr>
            <a:normAutofit fontScale="90000"/>
          </a:bodyPr>
          <a:lstStyle/>
          <a:p>
            <a:r>
              <a:rPr lang="tr-TR" sz="2000" dirty="0" smtClean="0">
                <a:latin typeface="Arial" panose="020B0604020202020204" pitchFamily="34" charset="0"/>
                <a:cs typeface="Arial" panose="020B0604020202020204" pitchFamily="34" charset="0"/>
              </a:rPr>
              <a:t>Sınıfımızın Kilit açma işlemi bittiğinde aşağıdaki ekran görüntüsü karşımıza çıkacaktır. Öğrencilerin isimlerinin yanında (PT) yazısı geldiğinde her öğrencinin yerleştirme sınavı açılmış olacaktır. Okuldaki tüm sınıflara bu işlemin yapılması gereklidir.</a:t>
            </a:r>
            <a:endParaRPr lang="tr-TR" sz="2000" dirty="0">
              <a:latin typeface="Arial" panose="020B0604020202020204" pitchFamily="34" charset="0"/>
              <a:cs typeface="Arial" panose="020B0604020202020204" pitchFamily="34"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9252" y="1834339"/>
            <a:ext cx="8379875" cy="4887183"/>
          </a:xfrm>
          <a:ln>
            <a:solidFill>
              <a:schemeClr val="tx1"/>
            </a:solidFill>
          </a:ln>
        </p:spPr>
      </p:pic>
    </p:spTree>
    <p:extLst>
      <p:ext uri="{BB962C8B-B14F-4D97-AF65-F5344CB8AC3E}">
        <p14:creationId xmlns:p14="http://schemas.microsoft.com/office/powerpoint/2010/main" val="374138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7285" y="669702"/>
            <a:ext cx="9852337" cy="708337"/>
          </a:xfrm>
        </p:spPr>
        <p:txBody>
          <a:bodyPr>
            <a:normAutofit fontScale="90000"/>
          </a:bodyPr>
          <a:lstStyle/>
          <a:p>
            <a:r>
              <a:rPr lang="tr-TR" sz="3100" u="sng" dirty="0">
                <a:hlinkClick r:id="rId2"/>
              </a:rPr>
              <a:t>Öğrenci Şifrelerini Alma ve İlk Yapılması Gerekenler</a:t>
            </a:r>
            <a:r>
              <a:rPr lang="tr-TR" sz="3100" dirty="0"/>
              <a:t/>
            </a:r>
            <a:br>
              <a:rPr lang="tr-TR" sz="3100" dirty="0"/>
            </a:br>
            <a:r>
              <a:rPr lang="tr-TR" dirty="0"/>
              <a:t/>
            </a:r>
            <a:br>
              <a:rPr lang="tr-TR" dirty="0"/>
            </a:br>
            <a:r>
              <a:rPr lang="tr-TR" dirty="0" smtClean="0"/>
              <a:t/>
            </a:r>
            <a:br>
              <a:rPr lang="tr-TR" dirty="0" smtClean="0"/>
            </a:br>
            <a:r>
              <a:rPr lang="tr-TR" sz="2200" dirty="0" err="1" smtClean="0"/>
              <a:t>DynEd</a:t>
            </a:r>
            <a:r>
              <a:rPr lang="tr-TR" sz="2200" dirty="0" smtClean="0"/>
              <a:t>  </a:t>
            </a:r>
            <a:r>
              <a:rPr lang="tr-TR" sz="2200" dirty="0"/>
              <a:t>ile yeni tanışan öğretmenlerimiz için öğrenci şifrelerini alma ve </a:t>
            </a:r>
            <a:r>
              <a:rPr lang="tr-TR" sz="2200" dirty="0" err="1"/>
              <a:t>Placemet</a:t>
            </a:r>
            <a:r>
              <a:rPr lang="tr-TR" sz="2200" dirty="0"/>
              <a:t> Test açmayı resimli olarak anlattık</a:t>
            </a:r>
            <a:r>
              <a:rPr lang="tr-TR" sz="2200" dirty="0" smtClean="0"/>
              <a:t>.</a:t>
            </a:r>
            <a:br>
              <a:rPr lang="tr-TR" sz="2200" dirty="0" smtClean="0"/>
            </a:br>
            <a:r>
              <a:rPr lang="tr-TR" sz="2200" dirty="0"/>
              <a:t/>
            </a:r>
            <a:br>
              <a:rPr lang="tr-TR" sz="2200" dirty="0"/>
            </a:br>
            <a:r>
              <a:rPr lang="tr-TR" sz="2200" dirty="0"/>
              <a:t>Öncelikle </a:t>
            </a:r>
            <a:r>
              <a:rPr lang="tr-TR" sz="2200" dirty="0" smtClean="0"/>
              <a:t>;</a:t>
            </a:r>
            <a:br>
              <a:rPr lang="tr-TR" sz="2200" dirty="0" smtClean="0"/>
            </a:br>
            <a:r>
              <a:rPr lang="tr-TR" sz="2200" b="1" u="sng" dirty="0" smtClean="0">
                <a:solidFill>
                  <a:srgbClr val="FF0000"/>
                </a:solidFill>
                <a:hlinkClick r:id="rId3"/>
              </a:rPr>
              <a:t>http</a:t>
            </a:r>
            <a:r>
              <a:rPr lang="tr-TR" sz="2200" b="1" u="sng" dirty="0">
                <a:solidFill>
                  <a:srgbClr val="FF0000"/>
                </a:solidFill>
                <a:hlinkClick r:id="rId3"/>
              </a:rPr>
              <a:t>://</a:t>
            </a:r>
            <a:r>
              <a:rPr lang="tr-TR" sz="2200" b="1" u="sng" dirty="0" smtClean="0">
                <a:solidFill>
                  <a:srgbClr val="FF0000"/>
                </a:solidFill>
                <a:hlinkClick r:id="rId3"/>
              </a:rPr>
              <a:t>web2.dyned.com/download/student.shtml.en</a:t>
            </a:r>
            <a:r>
              <a:rPr lang="tr-TR" sz="2200" b="1" u="sng" dirty="0">
                <a:solidFill>
                  <a:srgbClr val="FF0000"/>
                </a:solidFill>
              </a:rPr>
              <a:t> </a:t>
            </a:r>
            <a:r>
              <a:rPr lang="tr-TR" sz="2200" b="1" u="sng" dirty="0" smtClean="0">
                <a:solidFill>
                  <a:srgbClr val="FF0000"/>
                </a:solidFill>
              </a:rPr>
              <a:t/>
            </a:r>
            <a:br>
              <a:rPr lang="tr-TR" sz="2200" b="1" u="sng" dirty="0" smtClean="0">
                <a:solidFill>
                  <a:srgbClr val="FF0000"/>
                </a:solidFill>
              </a:rPr>
            </a:br>
            <a:r>
              <a:rPr lang="tr-TR" sz="2200" b="1" u="sng" dirty="0" smtClean="0">
                <a:solidFill>
                  <a:srgbClr val="FF0000"/>
                </a:solidFill>
              </a:rPr>
              <a:t/>
            </a:r>
            <a:br>
              <a:rPr lang="tr-TR" sz="2200" b="1" u="sng" dirty="0" smtClean="0">
                <a:solidFill>
                  <a:srgbClr val="FF0000"/>
                </a:solidFill>
              </a:rPr>
            </a:br>
            <a:r>
              <a:rPr lang="tr-TR" sz="2200" dirty="0" smtClean="0"/>
              <a:t>adresine  giriyoruz, </a:t>
            </a:r>
            <a:r>
              <a:rPr lang="tr-TR" sz="2200" dirty="0"/>
              <a:t>Kayıt Yöneticisi Bilgisayarı olarak </a:t>
            </a:r>
            <a:r>
              <a:rPr lang="tr-TR" sz="2200" b="1" dirty="0"/>
              <a:t>“</a:t>
            </a:r>
            <a:r>
              <a:rPr lang="tr-TR" sz="2200" b="1" dirty="0" err="1"/>
              <a:t>Turkey</a:t>
            </a:r>
            <a:r>
              <a:rPr lang="tr-TR" sz="2200" b="1" dirty="0"/>
              <a:t> (Sadece Resmi Okullar)”</a:t>
            </a:r>
            <a:r>
              <a:rPr lang="tr-TR" sz="2200" dirty="0"/>
              <a:t>ı </a:t>
            </a:r>
            <a:r>
              <a:rPr lang="tr-TR" sz="2200" dirty="0" smtClean="0"/>
              <a:t>seçerek</a:t>
            </a:r>
            <a:r>
              <a:rPr lang="tr-TR" sz="2200" dirty="0"/>
              <a:t> gerekli işlemleri yapmamızı sağlayacak olan programımızı</a:t>
            </a:r>
            <a:r>
              <a:rPr lang="tr-TR" sz="2200" dirty="0" smtClean="0"/>
              <a:t>  yüklemeyi başlatıyoruz.</a:t>
            </a:r>
            <a:r>
              <a:rPr lang="tr-TR" sz="2200" dirty="0"/>
              <a:t/>
            </a:r>
            <a:br>
              <a:rPr lang="tr-TR" sz="2200" dirty="0"/>
            </a:br>
            <a:r>
              <a:rPr lang="tr-TR" sz="2200" dirty="0" smtClean="0"/>
              <a:t/>
            </a:r>
            <a:br>
              <a:rPr lang="tr-TR" sz="2200" dirty="0" smtClean="0"/>
            </a:br>
            <a:r>
              <a:rPr lang="tr-TR" sz="2000" dirty="0"/>
              <a:t>Karşınıza çıkan pencerede </a:t>
            </a:r>
            <a:r>
              <a:rPr lang="tr-TR" sz="2000" b="1" dirty="0"/>
              <a:t>“Run” </a:t>
            </a:r>
            <a:r>
              <a:rPr lang="tr-TR" sz="2000" dirty="0"/>
              <a:t>(Çalıştır) veya </a:t>
            </a:r>
            <a:r>
              <a:rPr lang="tr-TR" sz="2000" b="1" dirty="0"/>
              <a:t>“</a:t>
            </a:r>
            <a:r>
              <a:rPr lang="tr-TR" sz="2000" b="1" dirty="0" err="1"/>
              <a:t>Save</a:t>
            </a:r>
            <a:r>
              <a:rPr lang="tr-TR" sz="2000" b="1" dirty="0"/>
              <a:t> File” </a:t>
            </a:r>
            <a:r>
              <a:rPr lang="tr-TR" sz="2000" dirty="0"/>
              <a:t>(Kayıt Et) butonuna tıklayın</a:t>
            </a:r>
            <a:br>
              <a:rPr lang="tr-TR" sz="2000" dirty="0"/>
            </a:br>
            <a:r>
              <a:rPr lang="tr-TR" sz="2200" dirty="0"/>
              <a:t/>
            </a:r>
            <a:br>
              <a:rPr lang="tr-TR" sz="2200" dirty="0"/>
            </a:br>
            <a:r>
              <a:rPr lang="tr-TR" sz="2400" dirty="0" smtClean="0"/>
              <a:t/>
            </a:r>
            <a:br>
              <a:rPr lang="tr-TR" sz="2400" dirty="0" smtClean="0"/>
            </a:br>
            <a:r>
              <a:rPr lang="tr-TR" sz="2400" dirty="0"/>
              <a:t/>
            </a:r>
            <a:br>
              <a:rPr lang="tr-TR" sz="2400" dirty="0"/>
            </a:br>
            <a:r>
              <a:rPr lang="tr-TR" sz="2400" dirty="0" smtClean="0"/>
              <a:t/>
            </a:r>
            <a:br>
              <a:rPr lang="tr-TR" sz="2400" dirty="0" smtClean="0"/>
            </a:br>
            <a:endParaRPr lang="tr-TR" sz="2700" dirty="0"/>
          </a:p>
        </p:txBody>
      </p:sp>
    </p:spTree>
    <p:extLst>
      <p:ext uri="{BB962C8B-B14F-4D97-AF65-F5344CB8AC3E}">
        <p14:creationId xmlns:p14="http://schemas.microsoft.com/office/powerpoint/2010/main" val="3375532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3813" y="180305"/>
            <a:ext cx="4328047" cy="1352282"/>
          </a:xfrm>
          <a:prstGeom prst="rect">
            <a:avLst/>
          </a:prstGeom>
          <a:noFill/>
          <a:ln>
            <a:noFill/>
          </a:ln>
          <a:extLst/>
        </p:spPr>
      </p:pic>
      <p:sp>
        <p:nvSpPr>
          <p:cNvPr id="5" name="Dikdörtgen 4"/>
          <p:cNvSpPr/>
          <p:nvPr/>
        </p:nvSpPr>
        <p:spPr>
          <a:xfrm>
            <a:off x="1648495" y="1959824"/>
            <a:ext cx="5267087" cy="4524315"/>
          </a:xfrm>
          <a:prstGeom prst="rect">
            <a:avLst/>
          </a:prstGeom>
        </p:spPr>
        <p:txBody>
          <a:bodyPr wrap="square">
            <a:spAutoFit/>
          </a:bodyPr>
          <a:lstStyle/>
          <a:p>
            <a:pPr eaLnBrk="0" fontAlgn="base" hangingPunct="0"/>
            <a:r>
              <a:rPr lang="tr-TR" dirty="0">
                <a:solidFill>
                  <a:srgbClr val="000000"/>
                </a:solidFill>
                <a:ea typeface="Times New Roman" panose="02020603050405020304" pitchFamily="18" charset="0"/>
              </a:rPr>
              <a:t>Dosyanın kayıt edildiği </a:t>
            </a:r>
            <a:r>
              <a:rPr lang="tr-TR" dirty="0" err="1">
                <a:solidFill>
                  <a:srgbClr val="000000"/>
                </a:solidFill>
                <a:ea typeface="Times New Roman" panose="02020603050405020304" pitchFamily="18" charset="0"/>
              </a:rPr>
              <a:t>lokasyonda</a:t>
            </a:r>
            <a:r>
              <a:rPr lang="tr-TR" dirty="0">
                <a:solidFill>
                  <a:srgbClr val="000000"/>
                </a:solidFill>
                <a:ea typeface="Times New Roman" panose="02020603050405020304" pitchFamily="18" charset="0"/>
              </a:rPr>
              <a:t> </a:t>
            </a:r>
            <a:r>
              <a:rPr lang="tr-TR" dirty="0" smtClean="0">
                <a:solidFill>
                  <a:srgbClr val="000000"/>
                </a:solidFill>
                <a:ea typeface="Times New Roman" panose="02020603050405020304" pitchFamily="18" charset="0"/>
              </a:rPr>
              <a:t> (</a:t>
            </a:r>
            <a:r>
              <a:rPr lang="tr-TR" dirty="0">
                <a:solidFill>
                  <a:srgbClr val="000000"/>
                </a:solidFill>
                <a:ea typeface="Times New Roman" panose="02020603050405020304" pitchFamily="18" charset="0"/>
              </a:rPr>
              <a:t>Karşıdan Yüklenenler veya Masaüstü) dosyanın üzerine çift tıklayarak çalıştırın</a:t>
            </a:r>
            <a:r>
              <a:rPr lang="tr-TR" dirty="0" smtClean="0">
                <a:solidFill>
                  <a:srgbClr val="000000"/>
                </a:solidFill>
                <a:ea typeface="Times New Roman" panose="02020603050405020304" pitchFamily="18" charset="0"/>
              </a:rPr>
              <a:t>.</a:t>
            </a:r>
          </a:p>
          <a:p>
            <a:endParaRPr lang="tr-TR" dirty="0" smtClean="0"/>
          </a:p>
          <a:p>
            <a:pPr marL="342900" indent="-342900">
              <a:buAutoNum type="arabicPeriod"/>
            </a:pPr>
            <a:r>
              <a:rPr lang="tr-TR" dirty="0" smtClean="0"/>
              <a:t>Daha </a:t>
            </a:r>
            <a:r>
              <a:rPr lang="tr-TR" dirty="0"/>
              <a:t>sonra açılan pencerelerde sırasıyla “</a:t>
            </a:r>
            <a:r>
              <a:rPr lang="tr-TR" b="1" dirty="0"/>
              <a:t>Çalıştır</a:t>
            </a:r>
            <a:r>
              <a:rPr lang="tr-TR" dirty="0"/>
              <a:t>” “</a:t>
            </a:r>
            <a:r>
              <a:rPr lang="tr-TR" b="1" dirty="0"/>
              <a:t>Kur</a:t>
            </a:r>
            <a:r>
              <a:rPr lang="tr-TR" dirty="0"/>
              <a:t>” ve arkasından gelen “</a:t>
            </a:r>
            <a:r>
              <a:rPr lang="tr-TR" b="1" dirty="0"/>
              <a:t>Lisans </a:t>
            </a:r>
            <a:r>
              <a:rPr lang="tr-TR" b="1" dirty="0" err="1"/>
              <a:t>Anlaşması</a:t>
            </a:r>
            <a:r>
              <a:rPr lang="tr-TR" dirty="0" err="1"/>
              <a:t>”nda</a:t>
            </a:r>
            <a:r>
              <a:rPr lang="tr-TR" dirty="0"/>
              <a:t> “</a:t>
            </a:r>
            <a:r>
              <a:rPr lang="tr-TR" b="1" dirty="0"/>
              <a:t>Kabul Ediyorum</a:t>
            </a:r>
            <a:r>
              <a:rPr lang="tr-TR" dirty="0"/>
              <a:t>” seçeneklerine tıklayarak kurulum aşamalarını tamamlayın</a:t>
            </a:r>
            <a:r>
              <a:rPr lang="tr-TR" dirty="0" smtClean="0"/>
              <a:t>.</a:t>
            </a:r>
          </a:p>
          <a:p>
            <a:endParaRPr lang="tr-TR" dirty="0" smtClean="0"/>
          </a:p>
          <a:p>
            <a:r>
              <a:rPr lang="tr-TR" dirty="0" smtClean="0"/>
              <a:t>2. Kurulumun </a:t>
            </a:r>
            <a:r>
              <a:rPr lang="tr-TR" dirty="0"/>
              <a:t>ilk aşaması tamamlandığında Masaüstünde </a:t>
            </a:r>
            <a:r>
              <a:rPr lang="tr-TR" dirty="0" smtClean="0"/>
              <a:t>“</a:t>
            </a:r>
            <a:r>
              <a:rPr lang="tr-TR" b="1" dirty="0" err="1" smtClean="0"/>
              <a:t>Student</a:t>
            </a:r>
            <a:r>
              <a:rPr lang="tr-TR" dirty="0" smtClean="0"/>
              <a:t>” </a:t>
            </a:r>
            <a:r>
              <a:rPr lang="tr-TR" dirty="0" err="1"/>
              <a:t>kısayolu</a:t>
            </a:r>
            <a:r>
              <a:rPr lang="tr-TR" dirty="0"/>
              <a:t> </a:t>
            </a:r>
            <a:r>
              <a:rPr lang="tr-TR" dirty="0" smtClean="0"/>
              <a:t>oluşacaktır.</a:t>
            </a:r>
          </a:p>
          <a:p>
            <a:endParaRPr lang="tr-TR" dirty="0" smtClean="0">
              <a:solidFill>
                <a:srgbClr val="000000"/>
              </a:solidFill>
              <a:ea typeface="Times New Roman" panose="02020603050405020304" pitchFamily="18" charset="0"/>
            </a:endParaRPr>
          </a:p>
          <a:p>
            <a:r>
              <a:rPr lang="tr-TR" dirty="0" smtClean="0">
                <a:solidFill>
                  <a:srgbClr val="000000"/>
                </a:solidFill>
                <a:ea typeface="Times New Roman" panose="02020603050405020304" pitchFamily="18" charset="0"/>
              </a:rPr>
              <a:t>3.Masaüstünde oluşan ‘</a:t>
            </a:r>
            <a:r>
              <a:rPr lang="tr-TR" dirty="0" err="1" smtClean="0">
                <a:solidFill>
                  <a:srgbClr val="000000"/>
                </a:solidFill>
                <a:ea typeface="Times New Roman" panose="02020603050405020304" pitchFamily="18" charset="0"/>
              </a:rPr>
              <a:t>Student</a:t>
            </a:r>
            <a:r>
              <a:rPr lang="tr-TR" dirty="0" smtClean="0">
                <a:solidFill>
                  <a:srgbClr val="000000"/>
                </a:solidFill>
                <a:ea typeface="Times New Roman" panose="02020603050405020304" pitchFamily="18" charset="0"/>
              </a:rPr>
              <a:t>’ </a:t>
            </a:r>
            <a:r>
              <a:rPr lang="tr-TR" dirty="0" err="1" smtClean="0">
                <a:solidFill>
                  <a:srgbClr val="000000"/>
                </a:solidFill>
                <a:ea typeface="Times New Roman" panose="02020603050405020304" pitchFamily="18" charset="0"/>
              </a:rPr>
              <a:t>kısayolu</a:t>
            </a:r>
            <a:r>
              <a:rPr lang="tr-TR" dirty="0" smtClean="0">
                <a:solidFill>
                  <a:srgbClr val="000000"/>
                </a:solidFill>
                <a:ea typeface="Times New Roman" panose="02020603050405020304" pitchFamily="18" charset="0"/>
              </a:rPr>
              <a:t> üzerine gelerek, Mouse ile sağ tık yapıyoruz ve ‘dosya konumunda aç’ ı tıklıyoruz.</a:t>
            </a:r>
            <a:endParaRPr lang="tr-TR" dirty="0">
              <a:solidFill>
                <a:srgbClr val="000000"/>
              </a:solidFill>
              <a:effectLst/>
              <a:ea typeface="Times New Roman" panose="02020603050405020304"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4890" y="1959824"/>
            <a:ext cx="5012433" cy="4317278"/>
          </a:xfrm>
          <a:prstGeom prst="rect">
            <a:avLst/>
          </a:prstGeom>
        </p:spPr>
      </p:pic>
    </p:spTree>
    <p:extLst>
      <p:ext uri="{BB962C8B-B14F-4D97-AF65-F5344CB8AC3E}">
        <p14:creationId xmlns:p14="http://schemas.microsoft.com/office/powerpoint/2010/main" val="2367162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0764" y="528035"/>
            <a:ext cx="10305899" cy="6001554"/>
          </a:xfrm>
          <a:ln w="38100">
            <a:solidFill>
              <a:schemeClr val="tx1"/>
            </a:solidFill>
          </a:ln>
        </p:spPr>
      </p:pic>
    </p:spTree>
    <p:extLst>
      <p:ext uri="{BB962C8B-B14F-4D97-AF65-F5344CB8AC3E}">
        <p14:creationId xmlns:p14="http://schemas.microsoft.com/office/powerpoint/2010/main" val="411439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09370" y="0"/>
            <a:ext cx="7817477" cy="3129162"/>
          </a:xfrm>
        </p:spPr>
        <p:txBody>
          <a:bodyPr/>
          <a:lstStyle/>
          <a:p>
            <a:pPr marL="0" indent="0">
              <a:buNone/>
            </a:pPr>
            <a:r>
              <a:rPr lang="tr-TR" dirty="0"/>
              <a:t/>
            </a:r>
            <a:br>
              <a:rPr lang="tr-TR" dirty="0"/>
            </a:br>
            <a:r>
              <a:rPr lang="tr-TR" dirty="0"/>
              <a:t> </a:t>
            </a:r>
            <a:r>
              <a:rPr lang="tr-TR" dirty="0" err="1"/>
              <a:t>Records</a:t>
            </a:r>
            <a:r>
              <a:rPr lang="tr-TR" dirty="0"/>
              <a:t> Manager (TEACHER) dan kendi kullanıcı adı ve şifremizle veya okulun kullanıcı adının önüne t koyarak ve sonuna meb.edu.tr ekleyerek ( </a:t>
            </a:r>
            <a:r>
              <a:rPr lang="tr-TR" dirty="0">
                <a:hlinkClick r:id="rId2"/>
              </a:rPr>
              <a:t>t65987@meb.edu.tr</a:t>
            </a:r>
            <a:r>
              <a:rPr lang="tr-TR" dirty="0"/>
              <a:t> gibi)  giriş yapmalıyız</a:t>
            </a:r>
            <a:r>
              <a:rPr lang="tr-TR" dirty="0" smtClean="0"/>
              <a:t>. Şimdi </a:t>
            </a:r>
            <a:r>
              <a:rPr lang="tr-TR" dirty="0"/>
              <a:t>adım adım neler yapacağımızı anlatalım.</a:t>
            </a:r>
            <a:br>
              <a:rPr lang="tr-TR" dirty="0"/>
            </a:br>
            <a:r>
              <a:rPr lang="tr-TR" b="1" dirty="0">
                <a:solidFill>
                  <a:srgbClr val="FF0000"/>
                </a:solidFill>
              </a:rPr>
              <a:t>1.ADIM: Şifrelerini dışa aktaracağımız sınıfa tıklıyoruz.</a:t>
            </a:r>
            <a:r>
              <a:rPr lang="tr-TR" dirty="0">
                <a:solidFill>
                  <a:srgbClr val="FF0000"/>
                </a:solidFill>
              </a:rPr>
              <a:t/>
            </a:r>
            <a:br>
              <a:rPr lang="tr-TR" dirty="0">
                <a:solidFill>
                  <a:srgbClr val="FF0000"/>
                </a:solidFill>
              </a:rPr>
            </a:br>
            <a:endParaRPr lang="tr-TR" dirty="0">
              <a:solidFill>
                <a:srgbClr val="FF0000"/>
              </a:solidFill>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373891"/>
            <a:ext cx="1777285" cy="2183005"/>
          </a:xfrm>
          <a:prstGeom prst="rect">
            <a:avLst/>
          </a:prstGeom>
        </p:spPr>
      </p:pic>
      <p:pic>
        <p:nvPicPr>
          <p:cNvPr id="1026" name="Picture 2" descr="https://lh3.googleusercontent.com/N3cQPpR3LjD-tPbUx9jD-XyZ8WPTsuyNUWVd1YvN-AWd-HU51mr-4PdhyfMHb0f3tnUKk47fRbrKoVkdGo4gL9hWYWbqRARiuShPRJs0lLA0l22TJ_Exf_3X4jJ_fEVIU6Xg0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4087" y="2846230"/>
            <a:ext cx="6528044" cy="2550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45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lh3.googleusercontent.com/FmZZGD3gy7QW9XX7QRp0NIsOyoU6F-qSJEH8FlcCp9GhIKcRACNlkd34vezy_DOyPlI8GGQLciCBjaAu2Eo8c7nFC-Vnt32yEdd-lhAHg5yxxuPusi_wTwJOESf5rqEq_3RZJ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5926" y="1349331"/>
            <a:ext cx="6948175" cy="522470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906073" y="566670"/>
            <a:ext cx="9697792" cy="646331"/>
          </a:xfrm>
          <a:prstGeom prst="rect">
            <a:avLst/>
          </a:prstGeom>
        </p:spPr>
        <p:txBody>
          <a:bodyPr wrap="square">
            <a:spAutoFit/>
          </a:bodyPr>
          <a:lstStyle/>
          <a:p>
            <a:r>
              <a:rPr lang="tr-TR" b="1" dirty="0">
                <a:solidFill>
                  <a:srgbClr val="FF0000"/>
                </a:solidFill>
                <a:latin typeface="Arial" panose="020B0604020202020204" pitchFamily="34" charset="0"/>
              </a:rPr>
              <a:t>2.ADIM: Sınıftaki öğrencilerin isimleri açıldıktan sonra DOSYA menüsünden Öğrenci Adlarını Dışa </a:t>
            </a:r>
            <a:r>
              <a:rPr lang="tr-TR" b="1" dirty="0" err="1">
                <a:solidFill>
                  <a:srgbClr val="FF0000"/>
                </a:solidFill>
                <a:latin typeface="Arial" panose="020B0604020202020204" pitchFamily="34" charset="0"/>
              </a:rPr>
              <a:t>Aktarma'ya</a:t>
            </a:r>
            <a:r>
              <a:rPr lang="tr-TR" b="1" dirty="0">
                <a:solidFill>
                  <a:srgbClr val="FF0000"/>
                </a:solidFill>
                <a:latin typeface="Arial" panose="020B0604020202020204" pitchFamily="34" charset="0"/>
              </a:rPr>
              <a:t> tıklıyoruz.</a:t>
            </a:r>
            <a:endParaRPr lang="tr-TR" dirty="0"/>
          </a:p>
        </p:txBody>
      </p:sp>
    </p:spTree>
    <p:extLst>
      <p:ext uri="{BB962C8B-B14F-4D97-AF65-F5344CB8AC3E}">
        <p14:creationId xmlns:p14="http://schemas.microsoft.com/office/powerpoint/2010/main" val="385362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06073" y="624110"/>
            <a:ext cx="9598539" cy="702414"/>
          </a:xfrm>
        </p:spPr>
        <p:txBody>
          <a:bodyPr>
            <a:normAutofit/>
          </a:bodyPr>
          <a:lstStyle/>
          <a:p>
            <a:r>
              <a:rPr lang="tr-TR" sz="1800" b="1" dirty="0">
                <a:solidFill>
                  <a:srgbClr val="FF0000"/>
                </a:solidFill>
                <a:latin typeface="Arial" panose="020B0604020202020204" pitchFamily="34" charset="0"/>
              </a:rPr>
              <a:t>3.ADIM: Gelen ekranda TÜM ÖĞRENCİLER i seçiyoruz ve TAMAM a basıyoruz.</a:t>
            </a:r>
            <a:endParaRPr lang="tr-TR" sz="1800" dirty="0"/>
          </a:p>
        </p:txBody>
      </p:sp>
      <p:pic>
        <p:nvPicPr>
          <p:cNvPr id="3074" name="Picture 2" descr="https://lh3.googleusercontent.com/WzlhfQ1150sVs-wYjyD34w3YiVpx_4v7TsbObTmmylxMo5FCS2RvfOgyvBrVHEL9GMW7jhE0eDXwN750lv_KUwfWaVDbjFqmtjFVPmPooj3TKfyFemp7y0XY2PN-mkX-meUxv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72744" y="1515751"/>
            <a:ext cx="6812924" cy="512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36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57589" y="624110"/>
            <a:ext cx="9547023" cy="1280890"/>
          </a:xfrm>
        </p:spPr>
        <p:txBody>
          <a:bodyPr>
            <a:normAutofit/>
          </a:bodyPr>
          <a:lstStyle/>
          <a:p>
            <a:r>
              <a:rPr lang="tr-TR" sz="1800" b="1" dirty="0">
                <a:solidFill>
                  <a:srgbClr val="FF0000"/>
                </a:solidFill>
              </a:rPr>
              <a:t>4.ADIM: İsimleri nereye kaydedeceksek orayı seçip DOSYA </a:t>
            </a:r>
            <a:r>
              <a:rPr lang="tr-TR" sz="1800" b="1" dirty="0" smtClean="0">
                <a:solidFill>
                  <a:srgbClr val="FF0000"/>
                </a:solidFill>
              </a:rPr>
              <a:t>adımızı </a:t>
            </a:r>
            <a:r>
              <a:rPr lang="tr-TR" sz="1800" b="1" dirty="0">
                <a:solidFill>
                  <a:srgbClr val="FF0000"/>
                </a:solidFill>
              </a:rPr>
              <a:t>girip </a:t>
            </a:r>
            <a:r>
              <a:rPr lang="tr-TR" sz="1800" b="1" dirty="0" err="1">
                <a:solidFill>
                  <a:srgbClr val="FF0000"/>
                </a:solidFill>
              </a:rPr>
              <a:t>TAMAMa</a:t>
            </a:r>
            <a:r>
              <a:rPr lang="tr-TR" sz="1800" b="1" dirty="0">
                <a:solidFill>
                  <a:srgbClr val="FF0000"/>
                </a:solidFill>
              </a:rPr>
              <a:t> tıklıyoruz.</a:t>
            </a:r>
            <a:endParaRPr lang="tr-TR" sz="1800" dirty="0">
              <a:solidFill>
                <a:srgbClr val="FF0000"/>
              </a:solidFill>
              <a:latin typeface="Arial" panose="020B0604020202020204" pitchFamily="34" charset="0"/>
              <a:cs typeface="Arial" panose="020B0604020202020204" pitchFamily="34" charset="0"/>
            </a:endParaRPr>
          </a:p>
        </p:txBody>
      </p:sp>
      <p:pic>
        <p:nvPicPr>
          <p:cNvPr id="4098" name="Picture 2" descr="https://lh3.googleusercontent.com/O-yydQ9iUNnKmV2cFx4treBJB4SFfv1Pp7jx0pSGo4AsTecL6fHvNb8tdRmhGjmBMBoOkRpG_cLgfzngDs06vDkloC6ZZgdZgajcDVv08QZzT73WROOfEK-uldWBcUdj9KrxD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3192" y="1607893"/>
            <a:ext cx="6336406" cy="4863687"/>
          </a:xfrm>
          <a:prstGeom prst="rect">
            <a:avLst/>
          </a:prstGeom>
          <a:noFill/>
          <a:extLst>
            <a:ext uri="{909E8E84-426E-40DD-AFC4-6F175D3DCCD1}">
              <a14:hiddenFill xmlns:a14="http://schemas.microsoft.com/office/drawing/2010/main">
                <a:solidFill>
                  <a:srgbClr val="FFFFFF"/>
                </a:solidFill>
              </a14:hiddenFill>
            </a:ext>
          </a:extLst>
        </p:spPr>
      </p:pic>
      <p:sp>
        <p:nvSpPr>
          <p:cNvPr id="4" name="Yuvarlatılmış Çapraz Köşeli Dikdörtgen 3"/>
          <p:cNvSpPr/>
          <p:nvPr/>
        </p:nvSpPr>
        <p:spPr>
          <a:xfrm>
            <a:off x="6509982" y="4039737"/>
            <a:ext cx="900752" cy="92804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Yuvarlatılmış Dikdörtgen 4"/>
          <p:cNvSpPr/>
          <p:nvPr/>
        </p:nvSpPr>
        <p:spPr>
          <a:xfrm>
            <a:off x="5390866" y="4367284"/>
            <a:ext cx="354841" cy="2456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97494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9105" y="321972"/>
            <a:ext cx="9495508" cy="1583028"/>
          </a:xfrm>
        </p:spPr>
        <p:txBody>
          <a:bodyPr>
            <a:normAutofit fontScale="90000"/>
          </a:bodyPr>
          <a:lstStyle/>
          <a:p>
            <a:r>
              <a:rPr lang="tr-TR" sz="1800" b="1" dirty="0">
                <a:solidFill>
                  <a:srgbClr val="000000"/>
                </a:solidFill>
                <a:latin typeface="Arial" panose="020B0604020202020204" pitchFamily="34" charset="0"/>
              </a:rPr>
              <a:t>MASAÜSTÜMÜZDE şifrelerin olduğu klasör çıkıyor</a:t>
            </a:r>
            <a:r>
              <a:rPr lang="tr-TR" sz="1800" b="1" dirty="0" smtClean="0">
                <a:solidFill>
                  <a:srgbClr val="000000"/>
                </a:solidFill>
                <a:latin typeface="Arial" panose="020B0604020202020204" pitchFamily="34" charset="0"/>
              </a:rPr>
              <a:t>. Artık </a:t>
            </a:r>
            <a:r>
              <a:rPr lang="tr-TR" sz="1800" b="1" dirty="0">
                <a:solidFill>
                  <a:srgbClr val="000000"/>
                </a:solidFill>
                <a:latin typeface="Arial" panose="020B0604020202020204" pitchFamily="34" charset="0"/>
              </a:rPr>
              <a:t>bu belgeyi yazıcıdan çıkartıp öğrencilere şifrelerini dağıtabilirsiniz.</a:t>
            </a:r>
            <a:r>
              <a:rPr lang="tr-TR" sz="1800" dirty="0">
                <a:solidFill>
                  <a:srgbClr val="000000"/>
                </a:solidFill>
                <a:latin typeface="Arial" panose="020B0604020202020204" pitchFamily="34" charset="0"/>
              </a:rPr>
              <a:t/>
            </a:r>
            <a:br>
              <a:rPr lang="tr-TR" sz="1800" dirty="0">
                <a:solidFill>
                  <a:srgbClr val="000000"/>
                </a:solidFill>
                <a:latin typeface="Arial" panose="020B0604020202020204" pitchFamily="34" charset="0"/>
              </a:rPr>
            </a:br>
            <a:r>
              <a:rPr lang="tr-TR" sz="1800" b="1" dirty="0">
                <a:solidFill>
                  <a:srgbClr val="000000"/>
                </a:solidFill>
                <a:latin typeface="Arial" panose="020B0604020202020204" pitchFamily="34" charset="0"/>
              </a:rPr>
              <a:t>Bu şifreleri tek tek öğrencilere </a:t>
            </a:r>
            <a:r>
              <a:rPr lang="tr-TR" sz="1800" b="1" dirty="0" smtClean="0">
                <a:solidFill>
                  <a:srgbClr val="000000"/>
                </a:solidFill>
                <a:latin typeface="Arial" panose="020B0604020202020204" pitchFamily="34" charset="0"/>
              </a:rPr>
              <a:t>imza karşılığı verdikten </a:t>
            </a:r>
            <a:r>
              <a:rPr lang="tr-TR" sz="1800" b="1" dirty="0">
                <a:solidFill>
                  <a:srgbClr val="000000"/>
                </a:solidFill>
                <a:latin typeface="Arial" panose="020B0604020202020204" pitchFamily="34" charset="0"/>
              </a:rPr>
              <a:t>sonra bir kopyasının da siz de kalmasının faydası var.</a:t>
            </a:r>
            <a:r>
              <a:rPr lang="tr-TR" sz="1800" dirty="0">
                <a:solidFill>
                  <a:srgbClr val="000000"/>
                </a:solidFill>
                <a:latin typeface="Arial" panose="020B0604020202020204" pitchFamily="34" charset="0"/>
              </a:rPr>
              <a:t/>
            </a:r>
            <a:br>
              <a:rPr lang="tr-TR" sz="1800" dirty="0">
                <a:solidFill>
                  <a:srgbClr val="000000"/>
                </a:solidFill>
                <a:latin typeface="Arial" panose="020B0604020202020204" pitchFamily="34" charset="0"/>
              </a:rPr>
            </a:br>
            <a:r>
              <a:rPr lang="tr-TR" sz="1800" b="1" dirty="0">
                <a:solidFill>
                  <a:srgbClr val="000000"/>
                </a:solidFill>
                <a:latin typeface="Arial" panose="020B0604020202020204" pitchFamily="34" charset="0"/>
              </a:rPr>
              <a:t>Öğrencileriniz sürekli şifrelerini unutacakları için dosyanızda bir yedeği her zaman faydanıza olacaktır.</a:t>
            </a:r>
            <a:r>
              <a:rPr lang="tr-TR" sz="1800" dirty="0">
                <a:solidFill>
                  <a:srgbClr val="000000"/>
                </a:solidFill>
                <a:latin typeface="Arial" panose="020B0604020202020204" pitchFamily="34" charset="0"/>
              </a:rPr>
              <a:t/>
            </a:r>
            <a:br>
              <a:rPr lang="tr-TR" sz="1800" dirty="0">
                <a:solidFill>
                  <a:srgbClr val="000000"/>
                </a:solidFill>
                <a:latin typeface="Arial" panose="020B0604020202020204" pitchFamily="34" charset="0"/>
              </a:rPr>
            </a:br>
            <a:r>
              <a:rPr lang="tr-TR" sz="1800" b="1" dirty="0" err="1">
                <a:solidFill>
                  <a:srgbClr val="FF0000"/>
                </a:solidFill>
                <a:latin typeface="Arial" panose="020B0604020202020204" pitchFamily="34" charset="0"/>
              </a:rPr>
              <a:t>NOT:Şifreleri</a:t>
            </a:r>
            <a:r>
              <a:rPr lang="tr-TR" sz="1800" b="1" dirty="0">
                <a:solidFill>
                  <a:srgbClr val="FF0000"/>
                </a:solidFill>
                <a:latin typeface="Arial" panose="020B0604020202020204" pitchFamily="34" charset="0"/>
              </a:rPr>
              <a:t> görünür yerlere toplu bir şekilde asmayın</a:t>
            </a:r>
            <a:r>
              <a:rPr lang="tr-TR" sz="1800" b="1" dirty="0" smtClean="0">
                <a:solidFill>
                  <a:srgbClr val="FF0000"/>
                </a:solidFill>
                <a:latin typeface="Arial" panose="020B0604020202020204" pitchFamily="34" charset="0"/>
              </a:rPr>
              <a:t>. Her </a:t>
            </a:r>
            <a:r>
              <a:rPr lang="tr-TR" sz="1800" b="1" dirty="0">
                <a:solidFill>
                  <a:srgbClr val="FF0000"/>
                </a:solidFill>
                <a:latin typeface="Arial" panose="020B0604020202020204" pitchFamily="34" charset="0"/>
              </a:rPr>
              <a:t>öğrenci sadece kendi şifresini bilsin.</a:t>
            </a:r>
            <a:r>
              <a:rPr lang="tr-TR" sz="1800" dirty="0">
                <a:solidFill>
                  <a:srgbClr val="000000"/>
                </a:solidFill>
                <a:latin typeface="Arial" panose="020B0604020202020204" pitchFamily="34" charset="0"/>
              </a:rPr>
              <a:t/>
            </a:r>
            <a:br>
              <a:rPr lang="tr-TR" sz="1800" dirty="0">
                <a:solidFill>
                  <a:srgbClr val="000000"/>
                </a:solidFill>
                <a:latin typeface="Arial" panose="020B0604020202020204" pitchFamily="34" charset="0"/>
              </a:rPr>
            </a:br>
            <a:endParaRPr lang="tr-TR" sz="1800" dirty="0">
              <a:latin typeface="Arial" panose="020B0604020202020204" pitchFamily="34" charset="0"/>
              <a:cs typeface="Arial" panose="020B0604020202020204" pitchFamily="34" charset="0"/>
            </a:endParaRPr>
          </a:p>
        </p:txBody>
      </p:sp>
      <p:pic>
        <p:nvPicPr>
          <p:cNvPr id="5122" name="Picture 2" descr="https://lh3.googleusercontent.com/WvtLu4VOzBbRpnP9VblBnSiY0nVTQ-FU6BGqaXh066eQbYiHPuWVEzjKdywr-3pSucx4EYup_XSuSDAwZNhQuTDU5uNSBOW3PKfngkvrGeUWgfGBcX0zG-pLJ-is1PdnZTQFd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84353" y="2336643"/>
            <a:ext cx="7945011" cy="3486218"/>
          </a:xfrm>
          <a:prstGeom prst="rect">
            <a:avLst/>
          </a:prstGeom>
          <a:solidFill>
            <a:srgbClr val="FF0000"/>
          </a:solidFill>
        </p:spPr>
      </p:pic>
      <p:sp>
        <p:nvSpPr>
          <p:cNvPr id="5" name="Yuvarlatılmış Dikdörtgen 4"/>
          <p:cNvSpPr/>
          <p:nvPr/>
        </p:nvSpPr>
        <p:spPr>
          <a:xfrm>
            <a:off x="9293902" y="2759723"/>
            <a:ext cx="1199213" cy="1333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2009105" y="6061275"/>
            <a:ext cx="9072877" cy="369332"/>
          </a:xfrm>
          <a:prstGeom prst="rect">
            <a:avLst/>
          </a:prstGeom>
        </p:spPr>
        <p:txBody>
          <a:bodyPr wrap="square">
            <a:spAutoFit/>
          </a:bodyPr>
          <a:lstStyle/>
          <a:p>
            <a:r>
              <a:rPr lang="tr-TR" b="1" dirty="0">
                <a:solidFill>
                  <a:srgbClr val="FF0000"/>
                </a:solidFill>
                <a:latin typeface="Arial" panose="020B0604020202020204" pitchFamily="34" charset="0"/>
              </a:rPr>
              <a:t>BU AŞAMADAN ÖNCE VEYA HEMEN SONRA PLACEMENT TESTLER AÇILMALI </a:t>
            </a:r>
            <a:endParaRPr lang="tr-TR" dirty="0">
              <a:solidFill>
                <a:srgbClr val="FF0000"/>
              </a:solidFill>
            </a:endParaRPr>
          </a:p>
        </p:txBody>
      </p:sp>
    </p:spTree>
    <p:extLst>
      <p:ext uri="{BB962C8B-B14F-4D97-AF65-F5344CB8AC3E}">
        <p14:creationId xmlns:p14="http://schemas.microsoft.com/office/powerpoint/2010/main" val="122839538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160</TotalTime>
  <Words>233</Words>
  <Application>Microsoft Office PowerPoint</Application>
  <PresentationFormat>Geniş ekran</PresentationFormat>
  <Paragraphs>19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Century Gothic</vt:lpstr>
      <vt:lpstr>Times New Roman</vt:lpstr>
      <vt:lpstr>Wingdings 3</vt:lpstr>
      <vt:lpstr>Duman</vt:lpstr>
      <vt:lpstr>               DYNED İNGİLİZCE DİL EĞİTİM SİSTEMİNDE İNGİLİZCE ÖĞRETMENLERİNİN YAPMASI GEREKEN İŞLEMLER </vt:lpstr>
      <vt:lpstr>Öğrenci Şifrelerini Alma ve İlk Yapılması Gerekenler   DynEd  ile yeni tanışan öğretmenlerimiz için öğrenci şifrelerini alma ve Placemet Test açmayı resimli olarak anlattık.  Öncelikle ; http://web2.dyned.com/download/student.shtml.en   adresine  giriyoruz, Kayıt Yöneticisi Bilgisayarı olarak “Turkey (Sadece Resmi Okullar)”ı seçerek gerekli işlemleri yapmamızı sağlayacak olan programımızı  yüklemeyi başlatıyoruz.  Karşınıza çıkan pencerede “Run” (Çalıştır) veya “Save File” (Kayıt Et) butonuna tıklayın     </vt:lpstr>
      <vt:lpstr>PowerPoint Sunusu</vt:lpstr>
      <vt:lpstr>PowerPoint Sunusu</vt:lpstr>
      <vt:lpstr>PowerPoint Sunusu</vt:lpstr>
      <vt:lpstr>PowerPoint Sunusu</vt:lpstr>
      <vt:lpstr>3.ADIM: Gelen ekranda TÜM ÖĞRENCİLER i seçiyoruz ve TAMAM a basıyoruz.</vt:lpstr>
      <vt:lpstr>4.ADIM: İsimleri nereye kaydedeceksek orayı seçip DOSYA adımızı girip TAMAMa tıklıyoruz.</vt:lpstr>
      <vt:lpstr>MASAÜSTÜMÜZDE şifrelerin olduğu klasör çıkıyor. Artık bu belgeyi yazıcıdan çıkartıp öğrencilere şifrelerini dağıtabilirsiniz. Bu şifreleri tek tek öğrencilere imza karşılığı verdikten sonra bir kopyasının da siz de kalmasının faydası var. Öğrencileriniz sürekli şifrelerini unutacakları için dosyanızda bir yedeği her zaman faydanıza olacaktır. NOT:Şifreleri görünür yerlere toplu bir şekilde asmayın. Her öğrenci sadece kendi şifresini bilsin. </vt:lpstr>
      <vt:lpstr>DynEd Placement test kilidinin açılması;  Öğrencilere şifrelerini dağıttıktan sonra önceki yıllarda olduğu üniteleri biz açmıyoruz artık.2014'ten bu yana öğrencilerin üniteleri YERLEŞTİRME SINAVI denilen «PLACEMENT TEST» sonuçlarına göre açılıyor. Bu testi öğrencinin açıp yapabilmesi için o sınıfa atanan İngilizce Öğretmeninin bu testi aktifleştirmiş olması gerekmektedir. Eğer o sınıfın test kısmı aktifleştirilmedi ise Placement Test kısmı inaktif olacaktır. DynEd placement test kilidi açmak için;Okul idaresinden almış olduğumuz kullanıcı adımız ve şifremizle  DynEd Records Manager  programına giriş yapınız. Daha sonra kilit açmak istediğiniz sınıfı seçiniz.  </vt:lpstr>
      <vt:lpstr>Sonrasında Seçenekleri tıklayın ve “öğrencinin yerleştirme sınavına girmesini sağla” seçeneğini tıklayınız.</vt:lpstr>
      <vt:lpstr>“Öğrencinin yerleştirme sınavına girmesini sağla” seçeneğini tıkladıktan sonra «Tüm Öğrenciler» işaretli gelecektir. Tamam seçeneğini tıklıyoruz ve tüm öğrencilerin kilitleri açma işlemi başlıyor.</vt:lpstr>
      <vt:lpstr>Sınıfımızın Kilit açma işlemi bittiğinde aşağıdaki ekran görüntüsü karşımıza çıkacaktır. Öğrencilerin isimlerinin yanında (PT) yazısı geldiğinde her öğrencinin yerleştirme sınavı açılmış olacaktır. Okuldaki tüm sınıflara bu işlemin yapılması gereklidir.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uzem</dc:creator>
  <cp:lastModifiedBy>uzem</cp:lastModifiedBy>
  <cp:revision>14</cp:revision>
  <dcterms:created xsi:type="dcterms:W3CDTF">2017-10-13T07:48:14Z</dcterms:created>
  <dcterms:modified xsi:type="dcterms:W3CDTF">2017-10-18T11:28:49Z</dcterms:modified>
</cp:coreProperties>
</file>