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7" r:id="rId2"/>
    <p:sldId id="409" r:id="rId3"/>
    <p:sldId id="461" r:id="rId4"/>
    <p:sldId id="420" r:id="rId5"/>
    <p:sldId id="462" r:id="rId6"/>
    <p:sldId id="377" r:id="rId7"/>
    <p:sldId id="439" r:id="rId8"/>
    <p:sldId id="491" r:id="rId9"/>
    <p:sldId id="419" r:id="rId10"/>
    <p:sldId id="465" r:id="rId11"/>
    <p:sldId id="464" r:id="rId12"/>
    <p:sldId id="467" r:id="rId13"/>
    <p:sldId id="466" r:id="rId14"/>
    <p:sldId id="463" r:id="rId15"/>
    <p:sldId id="490" r:id="rId16"/>
    <p:sldId id="468" r:id="rId17"/>
    <p:sldId id="472" r:id="rId18"/>
    <p:sldId id="471" r:id="rId19"/>
    <p:sldId id="480" r:id="rId20"/>
    <p:sldId id="479" r:id="rId21"/>
    <p:sldId id="470" r:id="rId22"/>
    <p:sldId id="454" r:id="rId23"/>
    <p:sldId id="478" r:id="rId24"/>
    <p:sldId id="476" r:id="rId25"/>
    <p:sldId id="481" r:id="rId26"/>
    <p:sldId id="475" r:id="rId27"/>
    <p:sldId id="474" r:id="rId28"/>
    <p:sldId id="473" r:id="rId29"/>
    <p:sldId id="446" r:id="rId30"/>
    <p:sldId id="482" r:id="rId31"/>
    <p:sldId id="483" r:id="rId32"/>
    <p:sldId id="484" r:id="rId33"/>
    <p:sldId id="485" r:id="rId34"/>
    <p:sldId id="489" r:id="rId35"/>
    <p:sldId id="487" r:id="rId36"/>
    <p:sldId id="492" r:id="rId37"/>
    <p:sldId id="493" r:id="rId38"/>
    <p:sldId id="383" r:id="rId3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712CA-67C9-442A-9A09-9F9126A22561}" type="datetimeFigureOut">
              <a:rPr lang="tr-TR" smtClean="0"/>
              <a:pPr/>
              <a:t>14.02.2018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66B68-9779-4812-B54B-3EA9B5510BD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64187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66B68-9779-4812-B54B-3EA9B5510BDB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66B68-9779-4812-B54B-3EA9B5510BDB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66B68-9779-4812-B54B-3EA9B5510BDB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66B68-9779-4812-B54B-3EA9B5510BDB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66B68-9779-4812-B54B-3EA9B5510BDB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66B68-9779-4812-B54B-3EA9B5510BDB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66B68-9779-4812-B54B-3EA9B5510BDB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66B68-9779-4812-B54B-3EA9B5510BDB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66B68-9779-4812-B54B-3EA9B5510BDB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66B68-9779-4812-B54B-3EA9B5510BDB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66B68-9779-4812-B54B-3EA9B5510BDB}" type="slidenum">
              <a:rPr lang="tr-TR" smtClean="0"/>
              <a:pPr/>
              <a:t>23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66B68-9779-4812-B54B-3EA9B5510BDB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66B68-9779-4812-B54B-3EA9B5510BDB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66B68-9779-4812-B54B-3EA9B5510BDB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66B68-9779-4812-B54B-3EA9B5510BDB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66B68-9779-4812-B54B-3EA9B5510BDB}" type="slidenum">
              <a:rPr lang="tr-TR" smtClean="0"/>
              <a:pPr/>
              <a:t>27</a:t>
            </a:fld>
            <a:endParaRPr lang="tr-T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66B68-9779-4812-B54B-3EA9B5510BDB}" type="slidenum">
              <a:rPr lang="tr-TR" smtClean="0"/>
              <a:pPr/>
              <a:t>28</a:t>
            </a:fld>
            <a:endParaRPr lang="tr-T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66B68-9779-4812-B54B-3EA9B5510BDB}" type="slidenum">
              <a:rPr lang="tr-TR" smtClean="0"/>
              <a:pPr/>
              <a:t>29</a:t>
            </a:fld>
            <a:endParaRPr lang="tr-T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66B68-9779-4812-B54B-3EA9B5510BDB}" type="slidenum">
              <a:rPr lang="tr-TR" smtClean="0"/>
              <a:pPr/>
              <a:t>30</a:t>
            </a:fld>
            <a:endParaRPr lang="tr-T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66B68-9779-4812-B54B-3EA9B5510BDB}" type="slidenum">
              <a:rPr lang="tr-TR" smtClean="0"/>
              <a:pPr/>
              <a:t>31</a:t>
            </a:fld>
            <a:endParaRPr lang="tr-T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66B68-9779-4812-B54B-3EA9B5510BDB}" type="slidenum">
              <a:rPr lang="tr-TR" smtClean="0"/>
              <a:pPr/>
              <a:t>32</a:t>
            </a:fld>
            <a:endParaRPr lang="tr-T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66B68-9779-4812-B54B-3EA9B5510BDB}" type="slidenum">
              <a:rPr lang="tr-TR" smtClean="0"/>
              <a:pPr/>
              <a:t>33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66B68-9779-4812-B54B-3EA9B5510BDB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66B68-9779-4812-B54B-3EA9B5510BDB}" type="slidenum">
              <a:rPr lang="tr-TR" smtClean="0"/>
              <a:pPr/>
              <a:t>34</a:t>
            </a:fld>
            <a:endParaRPr lang="tr-T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66B68-9779-4812-B54B-3EA9B5510BDB}" type="slidenum">
              <a:rPr lang="tr-TR" smtClean="0"/>
              <a:pPr/>
              <a:t>35</a:t>
            </a:fld>
            <a:endParaRPr lang="tr-T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66B68-9779-4812-B54B-3EA9B5510BDB}" type="slidenum">
              <a:rPr lang="tr-TR" smtClean="0"/>
              <a:pPr/>
              <a:t>37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66B68-9779-4812-B54B-3EA9B5510BDB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66B68-9779-4812-B54B-3EA9B5510BDB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66B68-9779-4812-B54B-3EA9B5510BDB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66B68-9779-4812-B54B-3EA9B5510BDB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66B68-9779-4812-B54B-3EA9B5510BDB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66B68-9779-4812-B54B-3EA9B5510BDB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3A8E-7A28-4856-9CEB-BD838B5B80FB}" type="datetimeFigureOut">
              <a:rPr lang="tr-TR" smtClean="0"/>
              <a:pPr/>
              <a:t>14.02.2018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974A-1A38-4958-8EDE-884A3E1D38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3A8E-7A28-4856-9CEB-BD838B5B80FB}" type="datetimeFigureOut">
              <a:rPr lang="tr-TR" smtClean="0"/>
              <a:pPr/>
              <a:t>14.02.2018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974A-1A38-4958-8EDE-884A3E1D38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3A8E-7A28-4856-9CEB-BD838B5B80FB}" type="datetimeFigureOut">
              <a:rPr lang="tr-TR" smtClean="0"/>
              <a:pPr/>
              <a:t>14.02.2018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974A-1A38-4958-8EDE-884A3E1D38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3A8E-7A28-4856-9CEB-BD838B5B80FB}" type="datetimeFigureOut">
              <a:rPr lang="tr-TR" smtClean="0"/>
              <a:pPr/>
              <a:t>14.02.2018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974A-1A38-4958-8EDE-884A3E1D38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3A8E-7A28-4856-9CEB-BD838B5B80FB}" type="datetimeFigureOut">
              <a:rPr lang="tr-TR" smtClean="0"/>
              <a:pPr/>
              <a:t>14.02.2018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974A-1A38-4958-8EDE-884A3E1D38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3A8E-7A28-4856-9CEB-BD838B5B80FB}" type="datetimeFigureOut">
              <a:rPr lang="tr-TR" smtClean="0"/>
              <a:pPr/>
              <a:t>14.02.2018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974A-1A38-4958-8EDE-884A3E1D38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3A8E-7A28-4856-9CEB-BD838B5B80FB}" type="datetimeFigureOut">
              <a:rPr lang="tr-TR" smtClean="0"/>
              <a:pPr/>
              <a:t>14.02.2018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974A-1A38-4958-8EDE-884A3E1D38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3A8E-7A28-4856-9CEB-BD838B5B80FB}" type="datetimeFigureOut">
              <a:rPr lang="tr-TR" smtClean="0"/>
              <a:pPr/>
              <a:t>14.02.2018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974A-1A38-4958-8EDE-884A3E1D38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3A8E-7A28-4856-9CEB-BD838B5B80FB}" type="datetimeFigureOut">
              <a:rPr lang="tr-TR" smtClean="0"/>
              <a:pPr/>
              <a:t>14.02.2018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974A-1A38-4958-8EDE-884A3E1D38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3A8E-7A28-4856-9CEB-BD838B5B80FB}" type="datetimeFigureOut">
              <a:rPr lang="tr-TR" smtClean="0"/>
              <a:pPr/>
              <a:t>14.02.2018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974A-1A38-4958-8EDE-884A3E1D38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93A8E-7A28-4856-9CEB-BD838B5B80FB}" type="datetimeFigureOut">
              <a:rPr lang="tr-TR" smtClean="0"/>
              <a:pPr/>
              <a:t>14.02.2018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3974A-1A38-4958-8EDE-884A3E1D387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kapak sayfası.jpg"/>
          <p:cNvPicPr>
            <a:picLocks noChangeAspect="1"/>
          </p:cNvPicPr>
          <p:nvPr/>
        </p:nvPicPr>
        <p:blipFill>
          <a:blip r:embed="rId2" cstate="print"/>
          <a:srcRect l="40549" t="17800" r="40551" b="8001"/>
          <a:stretch>
            <a:fillRect/>
          </a:stretch>
        </p:blipFill>
        <p:spPr>
          <a:xfrm>
            <a:off x="-36512" y="0"/>
            <a:ext cx="3024336" cy="6858000"/>
          </a:xfrm>
          <a:prstGeom prst="rect">
            <a:avLst/>
          </a:prstGeom>
        </p:spPr>
      </p:pic>
      <p:sp>
        <p:nvSpPr>
          <p:cNvPr id="3" name="2 Metin kutusu"/>
          <p:cNvSpPr txBox="1"/>
          <p:nvPr/>
        </p:nvSpPr>
        <p:spPr>
          <a:xfrm>
            <a:off x="3131840" y="620688"/>
            <a:ext cx="5832648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>
                <a:solidFill>
                  <a:srgbClr val="C00000"/>
                </a:solidFill>
              </a:rPr>
              <a:t>Ö</a:t>
            </a:r>
            <a:r>
              <a:rPr lang="tr-TR" sz="4400" b="1" dirty="0" smtClean="0">
                <a:solidFill>
                  <a:srgbClr val="C00000"/>
                </a:solidFill>
              </a:rPr>
              <a:t>zel Eğitim ve Rehberlik Hizmetleri Şubesi </a:t>
            </a:r>
          </a:p>
          <a:p>
            <a:pPr algn="ctr"/>
            <a:endParaRPr lang="tr-TR" sz="4800" b="1" dirty="0" smtClean="0">
              <a:solidFill>
                <a:srgbClr val="C00000"/>
              </a:solidFill>
            </a:endParaRPr>
          </a:p>
          <a:p>
            <a:pPr algn="ctr"/>
            <a:endParaRPr lang="tr-TR" sz="4800" b="1" dirty="0" smtClean="0">
              <a:solidFill>
                <a:srgbClr val="C00000"/>
              </a:solidFill>
            </a:endParaRPr>
          </a:p>
          <a:p>
            <a:pPr algn="ctr"/>
            <a:r>
              <a:rPr lang="tr-TR" sz="4800" b="1" dirty="0" smtClean="0">
                <a:solidFill>
                  <a:srgbClr val="C00000"/>
                </a:solidFill>
              </a:rPr>
              <a:t>İlçe adı</a:t>
            </a:r>
          </a:p>
          <a:p>
            <a:pPr algn="ctr"/>
            <a:r>
              <a:rPr lang="tr-TR" sz="4800" b="1" dirty="0" smtClean="0">
                <a:solidFill>
                  <a:srgbClr val="C00000"/>
                </a:solidFill>
              </a:rPr>
              <a:t>,,,,,,,</a:t>
            </a:r>
          </a:p>
          <a:p>
            <a:pPr algn="ctr"/>
            <a:r>
              <a:rPr lang="tr-TR" sz="4800" b="1" dirty="0" smtClean="0">
                <a:solidFill>
                  <a:srgbClr val="C00000"/>
                </a:solidFill>
              </a:rPr>
              <a:t>BRİFİNG DOSYASI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logo.jpg"/>
          <p:cNvPicPr>
            <a:picLocks noChangeAspect="1"/>
          </p:cNvPicPr>
          <p:nvPr/>
        </p:nvPicPr>
        <p:blipFill>
          <a:blip r:embed="rId3" cstate="print"/>
          <a:srcRect l="35825" t="40200" r="36613" b="38800"/>
          <a:stretch>
            <a:fillRect/>
          </a:stretch>
        </p:blipFill>
        <p:spPr>
          <a:xfrm>
            <a:off x="35496" y="0"/>
            <a:ext cx="2520280" cy="1080120"/>
          </a:xfrm>
          <a:prstGeom prst="rect">
            <a:avLst/>
          </a:prstGeom>
        </p:spPr>
      </p:pic>
      <p:sp>
        <p:nvSpPr>
          <p:cNvPr id="10" name="9 Dikdörtgen"/>
          <p:cNvSpPr/>
          <p:nvPr/>
        </p:nvSpPr>
        <p:spPr>
          <a:xfrm>
            <a:off x="4214810" y="357166"/>
            <a:ext cx="4680520" cy="720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3 Dikdörtgen"/>
          <p:cNvSpPr/>
          <p:nvPr/>
        </p:nvSpPr>
        <p:spPr>
          <a:xfrm>
            <a:off x="6829808" y="6300609"/>
            <a:ext cx="2638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Eğitim ve Rehberlik </a:t>
            </a:r>
          </a:p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Hizmetleri Şubesi</a:t>
            </a:r>
            <a:endParaRPr lang="tr-TR" sz="16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İçerik Yer Tutucusu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15734570"/>
              </p:ext>
            </p:extLst>
          </p:nvPr>
        </p:nvGraphicFramePr>
        <p:xfrm>
          <a:off x="500034" y="1142985"/>
          <a:ext cx="8358246" cy="2123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9"/>
                <a:gridCol w="4073767"/>
              </a:tblGrid>
              <a:tr h="339256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Türü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ORTA –AĞIR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dirty="0" smtClean="0"/>
                        <a:t>Zihinsel</a:t>
                      </a:r>
                      <a:r>
                        <a:rPr lang="tr-TR" sz="1400" baseline="0" dirty="0" smtClean="0"/>
                        <a:t> </a:t>
                      </a:r>
                      <a:endParaRPr lang="tr-TR" sz="1400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</a:tr>
              <a:tr h="312100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Şekli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2100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Yüz Ölçümü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12100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Bulunduğu Kat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21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Öğretmenleri Kadro Durumu</a:t>
                      </a:r>
                      <a:endParaRPr lang="tr-TR" sz="1200" b="1" dirty="0" smtClean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1260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ÖES Kontenjanı / Mevcudu / Devam Eden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Dikdörtgen"/>
          <p:cNvSpPr/>
          <p:nvPr/>
        </p:nvSpPr>
        <p:spPr>
          <a:xfrm>
            <a:off x="1000100" y="571481"/>
            <a:ext cx="72152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                                                              </a:t>
            </a:r>
            <a:r>
              <a:rPr lang="tr-TR" sz="2400" b="1" dirty="0" smtClean="0"/>
              <a:t>…… Anaokulu </a:t>
            </a:r>
            <a:br>
              <a:rPr lang="tr-TR" sz="2400" b="1" dirty="0" smtClean="0"/>
            </a:br>
            <a:endParaRPr lang="tr-TR" sz="2400" dirty="0"/>
          </a:p>
        </p:txBody>
      </p:sp>
      <p:graphicFrame>
        <p:nvGraphicFramePr>
          <p:cNvPr id="11" name="Tablo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96527454"/>
              </p:ext>
            </p:extLst>
          </p:nvPr>
        </p:nvGraphicFramePr>
        <p:xfrm>
          <a:off x="500034" y="3357562"/>
          <a:ext cx="8429684" cy="3069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4"/>
              </a:tblGrid>
              <a:tr h="3069074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SINIFIN RESMİ</a:t>
                      </a:r>
                      <a:endParaRPr lang="tr-TR" sz="2800" dirty="0"/>
                    </a:p>
                  </a:txBody>
                  <a:tcPr marL="68580" marR="68580" marT="34290" marB="3429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452203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logo.jpg"/>
          <p:cNvPicPr>
            <a:picLocks noChangeAspect="1"/>
          </p:cNvPicPr>
          <p:nvPr/>
        </p:nvPicPr>
        <p:blipFill>
          <a:blip r:embed="rId3" cstate="print"/>
          <a:srcRect l="35825" t="40200" r="36613" b="38800"/>
          <a:stretch>
            <a:fillRect/>
          </a:stretch>
        </p:blipFill>
        <p:spPr>
          <a:xfrm>
            <a:off x="35496" y="0"/>
            <a:ext cx="2520280" cy="1080120"/>
          </a:xfrm>
          <a:prstGeom prst="rect">
            <a:avLst/>
          </a:prstGeom>
        </p:spPr>
      </p:pic>
      <p:sp>
        <p:nvSpPr>
          <p:cNvPr id="10" name="9 Dikdörtgen"/>
          <p:cNvSpPr/>
          <p:nvPr/>
        </p:nvSpPr>
        <p:spPr>
          <a:xfrm>
            <a:off x="4214810" y="357166"/>
            <a:ext cx="4680520" cy="720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3 Dikdörtgen"/>
          <p:cNvSpPr/>
          <p:nvPr/>
        </p:nvSpPr>
        <p:spPr>
          <a:xfrm>
            <a:off x="6829808" y="6300609"/>
            <a:ext cx="2638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Eğitim ve Rehberlik </a:t>
            </a:r>
          </a:p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Hizmetleri Şubesi</a:t>
            </a:r>
            <a:endParaRPr lang="tr-TR" sz="16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İçerik Yer Tutucusu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15734570"/>
              </p:ext>
            </p:extLst>
          </p:nvPr>
        </p:nvGraphicFramePr>
        <p:xfrm>
          <a:off x="500034" y="1142985"/>
          <a:ext cx="8358246" cy="2123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9"/>
                <a:gridCol w="4073767"/>
              </a:tblGrid>
              <a:tr h="339256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Türü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OTİSTİK</a:t>
                      </a:r>
                      <a:r>
                        <a:rPr lang="tr-TR" sz="1400" baseline="0" dirty="0" smtClean="0"/>
                        <a:t> ( hafif)</a:t>
                      </a:r>
                      <a:endParaRPr lang="tr-TR" sz="1400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</a:tr>
              <a:tr h="312100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Şekli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2100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Yüz Ölçümü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12100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Bulunduğu Kat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21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Öğretmenleri Kadro Durumu</a:t>
                      </a:r>
                      <a:endParaRPr lang="tr-TR" sz="1200" b="1" dirty="0" smtClean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1260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ÖES Kontenjanı / Mevcudu / Devam Eden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Dikdörtgen"/>
          <p:cNvSpPr/>
          <p:nvPr/>
        </p:nvSpPr>
        <p:spPr>
          <a:xfrm>
            <a:off x="1000100" y="714357"/>
            <a:ext cx="72152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                                                              </a:t>
            </a:r>
            <a:r>
              <a:rPr lang="tr-TR" sz="2400" b="1" dirty="0" smtClean="0"/>
              <a:t>…… Anaokulu </a:t>
            </a:r>
            <a:br>
              <a:rPr lang="tr-TR" sz="2400" b="1" dirty="0" smtClean="0"/>
            </a:br>
            <a:endParaRPr lang="tr-TR" sz="2400" dirty="0"/>
          </a:p>
        </p:txBody>
      </p:sp>
      <p:graphicFrame>
        <p:nvGraphicFramePr>
          <p:cNvPr id="11" name="Tablo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96527454"/>
              </p:ext>
            </p:extLst>
          </p:nvPr>
        </p:nvGraphicFramePr>
        <p:xfrm>
          <a:off x="500034" y="3286124"/>
          <a:ext cx="8358246" cy="3140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8246"/>
              </a:tblGrid>
              <a:tr h="3140512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SINIFIN RESMİ</a:t>
                      </a:r>
                      <a:endParaRPr lang="tr-TR" sz="2800" dirty="0"/>
                    </a:p>
                  </a:txBody>
                  <a:tcPr marL="68580" marR="68580" marT="34290" marB="3429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452203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logo.jpg"/>
          <p:cNvPicPr>
            <a:picLocks noChangeAspect="1"/>
          </p:cNvPicPr>
          <p:nvPr/>
        </p:nvPicPr>
        <p:blipFill>
          <a:blip r:embed="rId3" cstate="print"/>
          <a:srcRect l="35825" t="40200" r="36613" b="38800"/>
          <a:stretch>
            <a:fillRect/>
          </a:stretch>
        </p:blipFill>
        <p:spPr>
          <a:xfrm>
            <a:off x="35496" y="0"/>
            <a:ext cx="2520280" cy="1080120"/>
          </a:xfrm>
          <a:prstGeom prst="rect">
            <a:avLst/>
          </a:prstGeom>
        </p:spPr>
      </p:pic>
      <p:sp>
        <p:nvSpPr>
          <p:cNvPr id="10" name="9 Dikdörtgen"/>
          <p:cNvSpPr/>
          <p:nvPr/>
        </p:nvSpPr>
        <p:spPr>
          <a:xfrm>
            <a:off x="4214810" y="357166"/>
            <a:ext cx="4680520" cy="720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3 Dikdörtgen"/>
          <p:cNvSpPr/>
          <p:nvPr/>
        </p:nvSpPr>
        <p:spPr>
          <a:xfrm>
            <a:off x="6829808" y="6300609"/>
            <a:ext cx="2638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Eğitim ve Rehberlik </a:t>
            </a:r>
          </a:p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Hizmetleri Şubesi</a:t>
            </a:r>
            <a:endParaRPr lang="tr-TR" sz="16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İçerik Yer Tutucusu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15734570"/>
              </p:ext>
            </p:extLst>
          </p:nvPr>
        </p:nvGraphicFramePr>
        <p:xfrm>
          <a:off x="500034" y="1142984"/>
          <a:ext cx="8286808" cy="2123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071966"/>
              </a:tblGrid>
              <a:tr h="339256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Türü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OTİSTİK( orta- ağır)</a:t>
                      </a:r>
                      <a:endParaRPr lang="tr-TR" sz="1400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</a:tr>
              <a:tr h="312100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Şekli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2100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Yüz Ölçümü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12100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Bulunduğu Kat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21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Öğretmenleri Kadro Durumu</a:t>
                      </a:r>
                      <a:endParaRPr lang="tr-TR" sz="1200" b="1" dirty="0" smtClean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1260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ÖES Kontenjanı / Mevcudu / Devam Eden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Dikdörtgen"/>
          <p:cNvSpPr/>
          <p:nvPr/>
        </p:nvSpPr>
        <p:spPr>
          <a:xfrm>
            <a:off x="1000100" y="714357"/>
            <a:ext cx="72152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                                                              </a:t>
            </a:r>
            <a:r>
              <a:rPr lang="tr-TR" sz="2400" b="1" dirty="0" smtClean="0"/>
              <a:t>…… Anaokulu </a:t>
            </a:r>
            <a:br>
              <a:rPr lang="tr-TR" sz="2400" b="1" dirty="0" smtClean="0"/>
            </a:br>
            <a:endParaRPr lang="tr-TR" sz="2400" dirty="0"/>
          </a:p>
        </p:txBody>
      </p:sp>
      <p:graphicFrame>
        <p:nvGraphicFramePr>
          <p:cNvPr id="11" name="Tablo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96527454"/>
              </p:ext>
            </p:extLst>
          </p:nvPr>
        </p:nvGraphicFramePr>
        <p:xfrm>
          <a:off x="500034" y="3286124"/>
          <a:ext cx="8358246" cy="3140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8246"/>
              </a:tblGrid>
              <a:tr h="3140512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SINIFIN RESMİ</a:t>
                      </a:r>
                      <a:endParaRPr lang="tr-TR" sz="2800" dirty="0"/>
                    </a:p>
                  </a:txBody>
                  <a:tcPr marL="68580" marR="68580" marT="34290" marB="3429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452203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logo.jpg"/>
          <p:cNvPicPr>
            <a:picLocks noChangeAspect="1"/>
          </p:cNvPicPr>
          <p:nvPr/>
        </p:nvPicPr>
        <p:blipFill>
          <a:blip r:embed="rId3" cstate="print"/>
          <a:srcRect l="35825" t="40200" r="36613" b="38800"/>
          <a:stretch>
            <a:fillRect/>
          </a:stretch>
        </p:blipFill>
        <p:spPr>
          <a:xfrm>
            <a:off x="35496" y="0"/>
            <a:ext cx="2520280" cy="1080120"/>
          </a:xfrm>
          <a:prstGeom prst="rect">
            <a:avLst/>
          </a:prstGeom>
        </p:spPr>
      </p:pic>
      <p:sp>
        <p:nvSpPr>
          <p:cNvPr id="10" name="9 Dikdörtgen"/>
          <p:cNvSpPr/>
          <p:nvPr/>
        </p:nvSpPr>
        <p:spPr>
          <a:xfrm>
            <a:off x="4214810" y="357166"/>
            <a:ext cx="4680520" cy="720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3 Dikdörtgen"/>
          <p:cNvSpPr/>
          <p:nvPr/>
        </p:nvSpPr>
        <p:spPr>
          <a:xfrm>
            <a:off x="6829808" y="6300609"/>
            <a:ext cx="2638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Eğitim ve Rehberlik </a:t>
            </a:r>
          </a:p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Hizmetleri Şubesi</a:t>
            </a:r>
            <a:endParaRPr lang="tr-TR" sz="16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İçerik Yer Tutucusu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15734570"/>
              </p:ext>
            </p:extLst>
          </p:nvPr>
        </p:nvGraphicFramePr>
        <p:xfrm>
          <a:off x="428596" y="1196689"/>
          <a:ext cx="8358246" cy="2061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9"/>
                <a:gridCol w="4073767"/>
              </a:tblGrid>
              <a:tr h="311220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Türü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İŞİTME YETERSİZLİĞİ</a:t>
                      </a:r>
                      <a:endParaRPr lang="tr-TR" sz="1400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</a:tr>
              <a:tr h="314207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Şekli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4207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Yüz Ölçümü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14207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Bulunduğu Kat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420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Öğretmenleri Kadro Durumu</a:t>
                      </a:r>
                      <a:endParaRPr lang="tr-TR" sz="1200" b="1" dirty="0" smtClean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85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ÖES Kontenjanı / Mevcudu / Devam Eden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Dikdörtgen"/>
          <p:cNvSpPr/>
          <p:nvPr/>
        </p:nvSpPr>
        <p:spPr>
          <a:xfrm>
            <a:off x="1000100" y="714357"/>
            <a:ext cx="72152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                                                              </a:t>
            </a:r>
            <a:r>
              <a:rPr lang="tr-TR" sz="2400" b="1" dirty="0" smtClean="0"/>
              <a:t>…… Anaokulu </a:t>
            </a:r>
            <a:br>
              <a:rPr lang="tr-TR" sz="2400" b="1" dirty="0" smtClean="0"/>
            </a:br>
            <a:endParaRPr lang="tr-TR" sz="2400" dirty="0"/>
          </a:p>
        </p:txBody>
      </p:sp>
      <p:graphicFrame>
        <p:nvGraphicFramePr>
          <p:cNvPr id="11" name="Tablo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96527454"/>
              </p:ext>
            </p:extLst>
          </p:nvPr>
        </p:nvGraphicFramePr>
        <p:xfrm>
          <a:off x="428596" y="3286124"/>
          <a:ext cx="8429684" cy="3140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4"/>
              </a:tblGrid>
              <a:tr h="3140512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                                      SINIFIN RESMİ</a:t>
                      </a:r>
                      <a:endParaRPr lang="tr-TR" sz="2800" dirty="0"/>
                    </a:p>
                  </a:txBody>
                  <a:tcPr marL="68580" marR="68580" marT="34290" marB="3429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452203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logo.jpg"/>
          <p:cNvPicPr>
            <a:picLocks noChangeAspect="1"/>
          </p:cNvPicPr>
          <p:nvPr/>
        </p:nvPicPr>
        <p:blipFill>
          <a:blip r:embed="rId3" cstate="print"/>
          <a:srcRect l="35825" t="40200" r="36613" b="38800"/>
          <a:stretch>
            <a:fillRect/>
          </a:stretch>
        </p:blipFill>
        <p:spPr>
          <a:xfrm>
            <a:off x="35496" y="0"/>
            <a:ext cx="2520280" cy="1080120"/>
          </a:xfrm>
          <a:prstGeom prst="rect">
            <a:avLst/>
          </a:prstGeom>
        </p:spPr>
      </p:pic>
      <p:sp>
        <p:nvSpPr>
          <p:cNvPr id="10" name="9 Dikdörtgen"/>
          <p:cNvSpPr/>
          <p:nvPr/>
        </p:nvSpPr>
        <p:spPr>
          <a:xfrm>
            <a:off x="4214810" y="357166"/>
            <a:ext cx="4680520" cy="720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3 Dikdörtgen"/>
          <p:cNvSpPr/>
          <p:nvPr/>
        </p:nvSpPr>
        <p:spPr>
          <a:xfrm>
            <a:off x="6829808" y="6300609"/>
            <a:ext cx="2638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Eğitim ve Rehberlik </a:t>
            </a:r>
          </a:p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Hizmetleri Şubesi</a:t>
            </a:r>
            <a:endParaRPr lang="tr-TR" sz="16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İçerik Yer Tutucusu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15734570"/>
              </p:ext>
            </p:extLst>
          </p:nvPr>
        </p:nvGraphicFramePr>
        <p:xfrm>
          <a:off x="500034" y="1214422"/>
          <a:ext cx="8429684" cy="2055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098"/>
                <a:gridCol w="4108586"/>
              </a:tblGrid>
              <a:tr h="308596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Türü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baseline="0" dirty="0" smtClean="0"/>
                        <a:t>GÖRME YETERSİZLİĞİ </a:t>
                      </a:r>
                      <a:endParaRPr lang="tr-TR" sz="1400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</a:tr>
              <a:tr h="331122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Şekli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1122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Yüz Ölçümü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31122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Bulunduğu Kat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112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Öğretmenleri Kadro Durumu</a:t>
                      </a:r>
                      <a:endParaRPr lang="tr-TR" sz="1200" b="1" dirty="0" smtClean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53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ÖES Kontenjanı / Mevcudu / Devam Eden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Dikdörtgen"/>
          <p:cNvSpPr/>
          <p:nvPr/>
        </p:nvSpPr>
        <p:spPr>
          <a:xfrm>
            <a:off x="1000100" y="714357"/>
            <a:ext cx="72152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                                                              </a:t>
            </a:r>
            <a:r>
              <a:rPr lang="tr-TR" sz="2400" b="1" dirty="0" smtClean="0"/>
              <a:t>…… Anaokulu </a:t>
            </a:r>
            <a:br>
              <a:rPr lang="tr-TR" sz="2400" b="1" dirty="0" smtClean="0"/>
            </a:br>
            <a:endParaRPr lang="tr-TR" sz="2400" dirty="0"/>
          </a:p>
        </p:txBody>
      </p:sp>
      <p:graphicFrame>
        <p:nvGraphicFramePr>
          <p:cNvPr id="11" name="Tablo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96527454"/>
              </p:ext>
            </p:extLst>
          </p:nvPr>
        </p:nvGraphicFramePr>
        <p:xfrm>
          <a:off x="500034" y="3357562"/>
          <a:ext cx="8429684" cy="3069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4"/>
              </a:tblGrid>
              <a:tr h="3069074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SINIFIN RESMİ</a:t>
                      </a:r>
                      <a:endParaRPr lang="tr-TR" sz="2800" dirty="0"/>
                    </a:p>
                  </a:txBody>
                  <a:tcPr marL="68580" marR="68580" marT="34290" marB="3429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452203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logo.jpg"/>
          <p:cNvPicPr>
            <a:picLocks noChangeAspect="1"/>
          </p:cNvPicPr>
          <p:nvPr/>
        </p:nvPicPr>
        <p:blipFill>
          <a:blip r:embed="rId3" cstate="print"/>
          <a:srcRect l="35825" t="40200" r="36613" b="38800"/>
          <a:stretch>
            <a:fillRect/>
          </a:stretch>
        </p:blipFill>
        <p:spPr>
          <a:xfrm>
            <a:off x="35496" y="0"/>
            <a:ext cx="2520280" cy="1080120"/>
          </a:xfrm>
          <a:prstGeom prst="rect">
            <a:avLst/>
          </a:prstGeom>
        </p:spPr>
      </p:pic>
      <p:sp>
        <p:nvSpPr>
          <p:cNvPr id="10" name="9 Dikdörtgen"/>
          <p:cNvSpPr/>
          <p:nvPr/>
        </p:nvSpPr>
        <p:spPr>
          <a:xfrm>
            <a:off x="4214810" y="357166"/>
            <a:ext cx="4680520" cy="720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3 Dikdörtgen"/>
          <p:cNvSpPr/>
          <p:nvPr/>
        </p:nvSpPr>
        <p:spPr>
          <a:xfrm>
            <a:off x="6829808" y="6300609"/>
            <a:ext cx="2638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Eğitim ve Rehberlik </a:t>
            </a:r>
          </a:p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Hizmetleri Şubesi</a:t>
            </a:r>
            <a:endParaRPr lang="tr-TR" sz="16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İçerik Yer Tutucusu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15734570"/>
              </p:ext>
            </p:extLst>
          </p:nvPr>
        </p:nvGraphicFramePr>
        <p:xfrm>
          <a:off x="428596" y="1285859"/>
          <a:ext cx="8429684" cy="199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275553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Türü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Hafif Zihinsel</a:t>
                      </a:r>
                      <a:r>
                        <a:rPr lang="tr-TR" sz="1400" baseline="0" dirty="0" smtClean="0"/>
                        <a:t> </a:t>
                      </a:r>
                      <a:endParaRPr lang="tr-TR" sz="1400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</a:tr>
              <a:tr h="289565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Şekli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2417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Yüz Ölçümü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9535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Bulunduğu Kat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95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Öğretmenleri Kadro Durumu</a:t>
                      </a:r>
                      <a:endParaRPr lang="tr-TR" sz="1200" b="1" dirty="0" smtClean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3513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ÖES Kontenjanı / Mevcudu / Devam Eden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Dikdörtgen"/>
          <p:cNvSpPr/>
          <p:nvPr/>
        </p:nvSpPr>
        <p:spPr>
          <a:xfrm>
            <a:off x="1000100" y="714357"/>
            <a:ext cx="7215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                                                              </a:t>
            </a:r>
            <a:r>
              <a:rPr lang="tr-TR" sz="2400" b="1" dirty="0" smtClean="0"/>
              <a:t>…… ilkokulu</a:t>
            </a:r>
            <a:endParaRPr lang="tr-TR" sz="2400" dirty="0"/>
          </a:p>
        </p:txBody>
      </p:sp>
      <p:graphicFrame>
        <p:nvGraphicFramePr>
          <p:cNvPr id="11" name="Tablo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96527454"/>
              </p:ext>
            </p:extLst>
          </p:nvPr>
        </p:nvGraphicFramePr>
        <p:xfrm>
          <a:off x="428596" y="3429000"/>
          <a:ext cx="8429684" cy="2997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4"/>
              </a:tblGrid>
              <a:tr h="2997636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2800" dirty="0" smtClean="0"/>
                        <a:t>SINIFIN RESMİ</a:t>
                      </a:r>
                      <a:endParaRPr lang="tr-TR" sz="2800" dirty="0"/>
                    </a:p>
                  </a:txBody>
                  <a:tcPr marL="68580" marR="68580" marT="34290" marB="3429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452203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logo.jpg"/>
          <p:cNvPicPr>
            <a:picLocks noChangeAspect="1"/>
          </p:cNvPicPr>
          <p:nvPr/>
        </p:nvPicPr>
        <p:blipFill>
          <a:blip r:embed="rId3" cstate="print"/>
          <a:srcRect l="35825" t="40200" r="36613" b="38800"/>
          <a:stretch>
            <a:fillRect/>
          </a:stretch>
        </p:blipFill>
        <p:spPr>
          <a:xfrm>
            <a:off x="35496" y="0"/>
            <a:ext cx="2520280" cy="1080120"/>
          </a:xfrm>
          <a:prstGeom prst="rect">
            <a:avLst/>
          </a:prstGeom>
        </p:spPr>
      </p:pic>
      <p:sp>
        <p:nvSpPr>
          <p:cNvPr id="10" name="9 Dikdörtgen"/>
          <p:cNvSpPr/>
          <p:nvPr/>
        </p:nvSpPr>
        <p:spPr>
          <a:xfrm>
            <a:off x="4214810" y="357166"/>
            <a:ext cx="4680520" cy="720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3 Dikdörtgen"/>
          <p:cNvSpPr/>
          <p:nvPr/>
        </p:nvSpPr>
        <p:spPr>
          <a:xfrm>
            <a:off x="6829808" y="6300609"/>
            <a:ext cx="2638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Eğitim ve Rehberlik </a:t>
            </a:r>
          </a:p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Hizmetleri Şubesi</a:t>
            </a:r>
            <a:endParaRPr lang="tr-TR" sz="16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İçerik Yer Tutucusu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15734570"/>
              </p:ext>
            </p:extLst>
          </p:nvPr>
        </p:nvGraphicFramePr>
        <p:xfrm>
          <a:off x="428596" y="1285859"/>
          <a:ext cx="8429684" cy="199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275553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Türü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ORTA –AĞIR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dirty="0" smtClean="0"/>
                        <a:t>Zihinsel</a:t>
                      </a:r>
                      <a:r>
                        <a:rPr lang="tr-TR" sz="1400" baseline="0" dirty="0" smtClean="0"/>
                        <a:t> </a:t>
                      </a:r>
                      <a:endParaRPr lang="tr-TR" sz="1400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</a:tr>
              <a:tr h="289565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Şekli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2417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Yüz Ölçümü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9535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Bulunduğu Kat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95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Öğretmenleri Kadro Durumu</a:t>
                      </a:r>
                      <a:endParaRPr lang="tr-TR" sz="1200" b="1" dirty="0" smtClean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3513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ÖES Kontenjanı / Mevcudu / Devam Eden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Dikdörtgen"/>
          <p:cNvSpPr/>
          <p:nvPr/>
        </p:nvSpPr>
        <p:spPr>
          <a:xfrm>
            <a:off x="1000100" y="714357"/>
            <a:ext cx="72152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                                                              </a:t>
            </a:r>
            <a:r>
              <a:rPr lang="tr-TR" sz="2400" b="1" dirty="0" smtClean="0"/>
              <a:t>…… ilkokulu</a:t>
            </a:r>
            <a:endParaRPr lang="tr-TR" sz="2400" dirty="0" smtClean="0"/>
          </a:p>
          <a:p>
            <a:r>
              <a:rPr lang="tr-TR" sz="2400" b="1" dirty="0" smtClean="0"/>
              <a:t/>
            </a:r>
            <a:br>
              <a:rPr lang="tr-TR" sz="2400" b="1" dirty="0" smtClean="0"/>
            </a:br>
            <a:endParaRPr lang="tr-TR" sz="2400" dirty="0"/>
          </a:p>
        </p:txBody>
      </p:sp>
      <p:graphicFrame>
        <p:nvGraphicFramePr>
          <p:cNvPr id="11" name="Tablo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96527454"/>
              </p:ext>
            </p:extLst>
          </p:nvPr>
        </p:nvGraphicFramePr>
        <p:xfrm>
          <a:off x="428596" y="3500438"/>
          <a:ext cx="8429684" cy="2926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4"/>
              </a:tblGrid>
              <a:tr h="2926198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SINIFIN RESMİ</a:t>
                      </a:r>
                      <a:endParaRPr lang="tr-TR" sz="2800" dirty="0"/>
                    </a:p>
                  </a:txBody>
                  <a:tcPr marL="68580" marR="68580" marT="34290" marB="3429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452203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logo.jpg"/>
          <p:cNvPicPr>
            <a:picLocks noChangeAspect="1"/>
          </p:cNvPicPr>
          <p:nvPr/>
        </p:nvPicPr>
        <p:blipFill>
          <a:blip r:embed="rId3" cstate="print"/>
          <a:srcRect l="35825" t="40200" r="36613" b="38800"/>
          <a:stretch>
            <a:fillRect/>
          </a:stretch>
        </p:blipFill>
        <p:spPr>
          <a:xfrm>
            <a:off x="35496" y="0"/>
            <a:ext cx="2520280" cy="1080120"/>
          </a:xfrm>
          <a:prstGeom prst="rect">
            <a:avLst/>
          </a:prstGeom>
        </p:spPr>
      </p:pic>
      <p:sp>
        <p:nvSpPr>
          <p:cNvPr id="10" name="9 Dikdörtgen"/>
          <p:cNvSpPr/>
          <p:nvPr/>
        </p:nvSpPr>
        <p:spPr>
          <a:xfrm>
            <a:off x="4214810" y="357166"/>
            <a:ext cx="4680520" cy="720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3 Dikdörtgen"/>
          <p:cNvSpPr/>
          <p:nvPr/>
        </p:nvSpPr>
        <p:spPr>
          <a:xfrm>
            <a:off x="6829808" y="6300609"/>
            <a:ext cx="2638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Eğitim ve Rehberlik </a:t>
            </a:r>
          </a:p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Hizmetleri Şubesi</a:t>
            </a:r>
            <a:endParaRPr lang="tr-TR" sz="16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İçerik Yer Tutucusu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15734570"/>
              </p:ext>
            </p:extLst>
          </p:nvPr>
        </p:nvGraphicFramePr>
        <p:xfrm>
          <a:off x="428596" y="1285859"/>
          <a:ext cx="8429684" cy="199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275553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Türü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OTİSTİK (hafif)</a:t>
                      </a:r>
                      <a:endParaRPr lang="tr-TR" sz="1400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</a:tr>
              <a:tr h="289565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Şekli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2417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Yüz Ölçümü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9535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Bulunduğu Kat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95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Öğretmenleri Kadro Durumu</a:t>
                      </a:r>
                      <a:endParaRPr lang="tr-TR" sz="1200" b="1" dirty="0" smtClean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3513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ÖES Kontenjanı / Mevcudu / Devam Eden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Dikdörtgen"/>
          <p:cNvSpPr/>
          <p:nvPr/>
        </p:nvSpPr>
        <p:spPr>
          <a:xfrm>
            <a:off x="1000100" y="714357"/>
            <a:ext cx="72152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                                                              </a:t>
            </a:r>
            <a:r>
              <a:rPr lang="tr-TR" sz="2400" b="1" dirty="0" smtClean="0"/>
              <a:t>…… ilkokulu</a:t>
            </a:r>
            <a:endParaRPr lang="tr-TR" sz="2400" dirty="0" smtClean="0"/>
          </a:p>
          <a:p>
            <a:r>
              <a:rPr lang="tr-TR" sz="2400" b="1" dirty="0" smtClean="0"/>
              <a:t/>
            </a:r>
            <a:br>
              <a:rPr lang="tr-TR" sz="2400" b="1" dirty="0" smtClean="0"/>
            </a:br>
            <a:endParaRPr lang="tr-TR" sz="2400" dirty="0"/>
          </a:p>
        </p:txBody>
      </p:sp>
      <p:graphicFrame>
        <p:nvGraphicFramePr>
          <p:cNvPr id="11" name="Tablo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96527454"/>
              </p:ext>
            </p:extLst>
          </p:nvPr>
        </p:nvGraphicFramePr>
        <p:xfrm>
          <a:off x="428596" y="3500438"/>
          <a:ext cx="8429684" cy="2926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4"/>
              </a:tblGrid>
              <a:tr h="2926198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SINIFIN RESMİ</a:t>
                      </a:r>
                      <a:endParaRPr lang="tr-TR" sz="2800" dirty="0"/>
                    </a:p>
                  </a:txBody>
                  <a:tcPr marL="68580" marR="68580" marT="34290" marB="3429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452203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logo.jpg"/>
          <p:cNvPicPr>
            <a:picLocks noChangeAspect="1"/>
          </p:cNvPicPr>
          <p:nvPr/>
        </p:nvPicPr>
        <p:blipFill>
          <a:blip r:embed="rId3" cstate="print"/>
          <a:srcRect l="35825" t="40200" r="36613" b="38800"/>
          <a:stretch>
            <a:fillRect/>
          </a:stretch>
        </p:blipFill>
        <p:spPr>
          <a:xfrm>
            <a:off x="35496" y="0"/>
            <a:ext cx="2520280" cy="1080120"/>
          </a:xfrm>
          <a:prstGeom prst="rect">
            <a:avLst/>
          </a:prstGeom>
        </p:spPr>
      </p:pic>
      <p:sp>
        <p:nvSpPr>
          <p:cNvPr id="10" name="9 Dikdörtgen"/>
          <p:cNvSpPr/>
          <p:nvPr/>
        </p:nvSpPr>
        <p:spPr>
          <a:xfrm>
            <a:off x="4214810" y="357166"/>
            <a:ext cx="4680520" cy="720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3 Dikdörtgen"/>
          <p:cNvSpPr/>
          <p:nvPr/>
        </p:nvSpPr>
        <p:spPr>
          <a:xfrm>
            <a:off x="6829808" y="6300609"/>
            <a:ext cx="2638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Eğitim ve Rehberlik </a:t>
            </a:r>
          </a:p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Hizmetleri Şubesi</a:t>
            </a:r>
            <a:endParaRPr lang="tr-TR" sz="16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İçerik Yer Tutucusu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15734570"/>
              </p:ext>
            </p:extLst>
          </p:nvPr>
        </p:nvGraphicFramePr>
        <p:xfrm>
          <a:off x="428596" y="1285859"/>
          <a:ext cx="8429684" cy="199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275553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Türü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OTİSTİK( orta- ağır)</a:t>
                      </a:r>
                      <a:endParaRPr lang="tr-TR" sz="1400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</a:tr>
              <a:tr h="289565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Şekli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2417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Yüz Ölçümü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9535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Bulunduğu Kat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95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Öğretmenleri Kadro Durumu</a:t>
                      </a:r>
                      <a:endParaRPr lang="tr-TR" sz="1200" b="1" dirty="0" smtClean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3513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ÖES Kontenjanı / Mevcudu / Devam Eden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Dikdörtgen"/>
          <p:cNvSpPr/>
          <p:nvPr/>
        </p:nvSpPr>
        <p:spPr>
          <a:xfrm>
            <a:off x="1000100" y="714357"/>
            <a:ext cx="72152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                                                              </a:t>
            </a:r>
            <a:r>
              <a:rPr lang="tr-TR" sz="2400" b="1" dirty="0" smtClean="0"/>
              <a:t>…… ilkokulu</a:t>
            </a:r>
            <a:endParaRPr lang="tr-TR" sz="2400" dirty="0" smtClean="0"/>
          </a:p>
          <a:p>
            <a:r>
              <a:rPr lang="tr-TR" sz="2400" b="1" dirty="0" smtClean="0"/>
              <a:t/>
            </a:r>
            <a:br>
              <a:rPr lang="tr-TR" sz="2400" b="1" dirty="0" smtClean="0"/>
            </a:br>
            <a:endParaRPr lang="tr-TR" sz="2400" dirty="0"/>
          </a:p>
        </p:txBody>
      </p:sp>
      <p:graphicFrame>
        <p:nvGraphicFramePr>
          <p:cNvPr id="11" name="Tablo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96527454"/>
              </p:ext>
            </p:extLst>
          </p:nvPr>
        </p:nvGraphicFramePr>
        <p:xfrm>
          <a:off x="357158" y="3429000"/>
          <a:ext cx="8429684" cy="2926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4"/>
              </a:tblGrid>
              <a:tr h="2926197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SINIFIN RESMİ</a:t>
                      </a:r>
                      <a:endParaRPr lang="tr-TR" sz="2800" dirty="0"/>
                    </a:p>
                  </a:txBody>
                  <a:tcPr marL="68580" marR="68580" marT="34290" marB="3429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452203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logo.jpg"/>
          <p:cNvPicPr>
            <a:picLocks noChangeAspect="1"/>
          </p:cNvPicPr>
          <p:nvPr/>
        </p:nvPicPr>
        <p:blipFill>
          <a:blip r:embed="rId3" cstate="print"/>
          <a:srcRect l="35825" t="40200" r="36613" b="38800"/>
          <a:stretch>
            <a:fillRect/>
          </a:stretch>
        </p:blipFill>
        <p:spPr>
          <a:xfrm>
            <a:off x="35496" y="0"/>
            <a:ext cx="2016224" cy="864096"/>
          </a:xfrm>
          <a:prstGeom prst="rect">
            <a:avLst/>
          </a:prstGeom>
        </p:spPr>
      </p:pic>
      <p:sp>
        <p:nvSpPr>
          <p:cNvPr id="4" name="3 Dikdörtgen"/>
          <p:cNvSpPr/>
          <p:nvPr/>
        </p:nvSpPr>
        <p:spPr>
          <a:xfrm>
            <a:off x="6829808" y="6300609"/>
            <a:ext cx="2638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Eğitim ve Rehberlik </a:t>
            </a:r>
          </a:p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Hizmetleri Şubesi</a:t>
            </a:r>
            <a:endParaRPr lang="tr-TR" sz="16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4283968" y="836712"/>
            <a:ext cx="4680520" cy="720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Unvan 1"/>
          <p:cNvSpPr txBox="1">
            <a:spLocks/>
          </p:cNvSpPr>
          <p:nvPr/>
        </p:nvSpPr>
        <p:spPr>
          <a:xfrm>
            <a:off x="1285852" y="928670"/>
            <a:ext cx="7385877" cy="8439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İLÇEMİZ </a:t>
            </a: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REHBERLİK ARAŞTIRMA MERKEZİ </a:t>
            </a: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NORM KADRO DURUMU</a:t>
            </a:r>
            <a:endParaRPr kumimoji="0" lang="tr-T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İçerik Yer Tutucusu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21598509"/>
              </p:ext>
            </p:extLst>
          </p:nvPr>
        </p:nvGraphicFramePr>
        <p:xfrm>
          <a:off x="428596" y="1857365"/>
          <a:ext cx="8429685" cy="3786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3842"/>
                <a:gridCol w="1531399"/>
                <a:gridCol w="1531399"/>
                <a:gridCol w="1603045"/>
              </a:tblGrid>
              <a:tr h="708649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Personel</a:t>
                      </a:r>
                      <a:endParaRPr lang="tr-TR" sz="2000" dirty="0"/>
                    </a:p>
                  </a:txBody>
                  <a:tcPr marL="68580" marR="68580" marT="34290" marB="3429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Norm</a:t>
                      </a:r>
                      <a:endParaRPr lang="tr-TR" sz="2000" dirty="0"/>
                    </a:p>
                  </a:txBody>
                  <a:tcPr marL="68580" marR="68580" marT="34290" marB="3429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Mevcut</a:t>
                      </a:r>
                    </a:p>
                  </a:txBody>
                  <a:tcPr marL="68580" marR="68580" marT="34290" marB="3429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İhtiyaç</a:t>
                      </a:r>
                      <a:endParaRPr lang="tr-TR" sz="2000" dirty="0"/>
                    </a:p>
                  </a:txBody>
                  <a:tcPr marL="68580" marR="68580" marT="34290" marB="34290" anchor="ctr">
                    <a:solidFill>
                      <a:srgbClr val="C00000"/>
                    </a:solidFill>
                  </a:tcPr>
                </a:tc>
              </a:tr>
              <a:tr h="708649"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Müdür</a:t>
                      </a:r>
                      <a:endParaRPr lang="tr-TR" sz="20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0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0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0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92229"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Müdür Yardımcısı</a:t>
                      </a:r>
                      <a:endParaRPr lang="tr-TR" sz="20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0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0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0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92229"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Rehberlik Öğretmeni</a:t>
                      </a:r>
                      <a:endParaRPr lang="tr-TR" sz="20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0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0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0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92229"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Özel Eğitim Öğretmeni</a:t>
                      </a:r>
                      <a:endParaRPr lang="tr-TR" sz="20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0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0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0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92229"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Görevlendirme</a:t>
                      </a:r>
                      <a:endParaRPr lang="tr-TR" sz="20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0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0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0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4988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logo.jpg"/>
          <p:cNvPicPr>
            <a:picLocks noChangeAspect="1"/>
          </p:cNvPicPr>
          <p:nvPr/>
        </p:nvPicPr>
        <p:blipFill>
          <a:blip r:embed="rId3" cstate="print"/>
          <a:srcRect l="35825" t="40200" r="36613" b="38800"/>
          <a:stretch>
            <a:fillRect/>
          </a:stretch>
        </p:blipFill>
        <p:spPr>
          <a:xfrm>
            <a:off x="35496" y="0"/>
            <a:ext cx="2520280" cy="1080120"/>
          </a:xfrm>
          <a:prstGeom prst="rect">
            <a:avLst/>
          </a:prstGeom>
        </p:spPr>
      </p:pic>
      <p:sp>
        <p:nvSpPr>
          <p:cNvPr id="10" name="9 Dikdörtgen"/>
          <p:cNvSpPr/>
          <p:nvPr/>
        </p:nvSpPr>
        <p:spPr>
          <a:xfrm>
            <a:off x="4214810" y="357166"/>
            <a:ext cx="4680520" cy="720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3 Dikdörtgen"/>
          <p:cNvSpPr/>
          <p:nvPr/>
        </p:nvSpPr>
        <p:spPr>
          <a:xfrm>
            <a:off x="6829808" y="6300609"/>
            <a:ext cx="2638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Eğitim ve Rehberlik </a:t>
            </a:r>
          </a:p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Hizmetleri Şubesi</a:t>
            </a:r>
            <a:endParaRPr lang="tr-TR" sz="16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İçerik Yer Tutucusu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15734570"/>
              </p:ext>
            </p:extLst>
          </p:nvPr>
        </p:nvGraphicFramePr>
        <p:xfrm>
          <a:off x="428596" y="1285859"/>
          <a:ext cx="8429684" cy="199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275553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Türü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baseline="0" dirty="0" smtClean="0"/>
                        <a:t>GÖRME YETERSİZLİĞİ </a:t>
                      </a:r>
                      <a:endParaRPr lang="tr-TR" sz="1400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</a:tr>
              <a:tr h="289565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Şekli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2417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Yüz Ölçümü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9535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Bulunduğu Kat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95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Öğretmenleri Kadro Durumu</a:t>
                      </a:r>
                      <a:endParaRPr lang="tr-TR" sz="1200" b="1" dirty="0" smtClean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3513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ÖES Kontenjanı / Mevcudu / Devam Eden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Dikdörtgen"/>
          <p:cNvSpPr/>
          <p:nvPr/>
        </p:nvSpPr>
        <p:spPr>
          <a:xfrm>
            <a:off x="1000100" y="714357"/>
            <a:ext cx="72152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                                                          </a:t>
            </a:r>
            <a:r>
              <a:rPr lang="tr-TR" sz="2400" b="1" dirty="0" smtClean="0"/>
              <a:t>…… ilkokulu </a:t>
            </a:r>
            <a:br>
              <a:rPr lang="tr-TR" sz="2400" b="1" dirty="0" smtClean="0"/>
            </a:br>
            <a:endParaRPr lang="tr-TR" sz="2400" dirty="0"/>
          </a:p>
        </p:txBody>
      </p:sp>
      <p:graphicFrame>
        <p:nvGraphicFramePr>
          <p:cNvPr id="11" name="Tablo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96527454"/>
              </p:ext>
            </p:extLst>
          </p:nvPr>
        </p:nvGraphicFramePr>
        <p:xfrm>
          <a:off x="428596" y="3286124"/>
          <a:ext cx="8429684" cy="3140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4"/>
              </a:tblGrid>
              <a:tr h="3140512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SINIFIN RESMİ</a:t>
                      </a:r>
                      <a:endParaRPr lang="tr-TR" sz="2800" dirty="0"/>
                    </a:p>
                  </a:txBody>
                  <a:tcPr marL="68580" marR="68580" marT="34290" marB="3429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452203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logo.jpg"/>
          <p:cNvPicPr>
            <a:picLocks noChangeAspect="1"/>
          </p:cNvPicPr>
          <p:nvPr/>
        </p:nvPicPr>
        <p:blipFill>
          <a:blip r:embed="rId3" cstate="print"/>
          <a:srcRect l="35825" t="40200" r="36613" b="38800"/>
          <a:stretch>
            <a:fillRect/>
          </a:stretch>
        </p:blipFill>
        <p:spPr>
          <a:xfrm>
            <a:off x="35496" y="0"/>
            <a:ext cx="2520280" cy="1080120"/>
          </a:xfrm>
          <a:prstGeom prst="rect">
            <a:avLst/>
          </a:prstGeom>
        </p:spPr>
      </p:pic>
      <p:sp>
        <p:nvSpPr>
          <p:cNvPr id="10" name="9 Dikdörtgen"/>
          <p:cNvSpPr/>
          <p:nvPr/>
        </p:nvSpPr>
        <p:spPr>
          <a:xfrm>
            <a:off x="4214810" y="357166"/>
            <a:ext cx="4680520" cy="720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3 Dikdörtgen"/>
          <p:cNvSpPr/>
          <p:nvPr/>
        </p:nvSpPr>
        <p:spPr>
          <a:xfrm>
            <a:off x="6829808" y="6300609"/>
            <a:ext cx="2638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Eğitim ve Rehberlik </a:t>
            </a:r>
          </a:p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Hizmetleri Şubesi</a:t>
            </a:r>
            <a:endParaRPr lang="tr-TR" sz="16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İçerik Yer Tutucusu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15734570"/>
              </p:ext>
            </p:extLst>
          </p:nvPr>
        </p:nvGraphicFramePr>
        <p:xfrm>
          <a:off x="428596" y="1285859"/>
          <a:ext cx="8429684" cy="199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275553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Türü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İŞİTME YETERSİZLİĞİ</a:t>
                      </a:r>
                      <a:endParaRPr lang="tr-TR" sz="1400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</a:tr>
              <a:tr h="289565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Şekli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2417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Yüz Ölçümü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9535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Bulunduğu Kat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95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Öğretmenleri Kadro Durumu</a:t>
                      </a:r>
                      <a:endParaRPr lang="tr-TR" sz="1200" b="1" dirty="0" smtClean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3513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ÖES Kontenjanı / Mevcudu / Devam Eden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Dikdörtgen"/>
          <p:cNvSpPr/>
          <p:nvPr/>
        </p:nvSpPr>
        <p:spPr>
          <a:xfrm>
            <a:off x="1000100" y="714357"/>
            <a:ext cx="72152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                                                              </a:t>
            </a:r>
            <a:r>
              <a:rPr lang="tr-TR" sz="2400" b="1" dirty="0" smtClean="0"/>
              <a:t>…… ilkokulu</a:t>
            </a:r>
            <a:endParaRPr lang="tr-TR" sz="2400" dirty="0" smtClean="0"/>
          </a:p>
          <a:p>
            <a:r>
              <a:rPr lang="tr-TR" sz="2400" b="1" dirty="0" smtClean="0"/>
              <a:t/>
            </a:r>
            <a:br>
              <a:rPr lang="tr-TR" sz="2400" b="1" dirty="0" smtClean="0"/>
            </a:br>
            <a:endParaRPr lang="tr-TR" sz="2400" dirty="0"/>
          </a:p>
        </p:txBody>
      </p:sp>
      <p:graphicFrame>
        <p:nvGraphicFramePr>
          <p:cNvPr id="11" name="Tablo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96527454"/>
              </p:ext>
            </p:extLst>
          </p:nvPr>
        </p:nvGraphicFramePr>
        <p:xfrm>
          <a:off x="428596" y="3286124"/>
          <a:ext cx="8429684" cy="3140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4"/>
              </a:tblGrid>
              <a:tr h="3140512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SINIFIN RESMİ</a:t>
                      </a:r>
                      <a:endParaRPr lang="tr-TR" sz="2800" dirty="0"/>
                    </a:p>
                  </a:txBody>
                  <a:tcPr marL="68580" marR="68580" marT="34290" marB="3429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452203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logo.jpg"/>
          <p:cNvPicPr>
            <a:picLocks noChangeAspect="1"/>
          </p:cNvPicPr>
          <p:nvPr/>
        </p:nvPicPr>
        <p:blipFill>
          <a:blip r:embed="rId3" cstate="print"/>
          <a:srcRect l="35825" t="40200" r="36613" b="38800"/>
          <a:stretch>
            <a:fillRect/>
          </a:stretch>
        </p:blipFill>
        <p:spPr>
          <a:xfrm>
            <a:off x="35496" y="0"/>
            <a:ext cx="2520280" cy="1080120"/>
          </a:xfrm>
          <a:prstGeom prst="rect">
            <a:avLst/>
          </a:prstGeom>
        </p:spPr>
      </p:pic>
      <p:sp>
        <p:nvSpPr>
          <p:cNvPr id="10" name="9 Dikdörtgen"/>
          <p:cNvSpPr/>
          <p:nvPr/>
        </p:nvSpPr>
        <p:spPr>
          <a:xfrm>
            <a:off x="4283968" y="836712"/>
            <a:ext cx="4680520" cy="720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3 Dikdörtgen"/>
          <p:cNvSpPr/>
          <p:nvPr/>
        </p:nvSpPr>
        <p:spPr>
          <a:xfrm>
            <a:off x="6829808" y="6300609"/>
            <a:ext cx="2638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Eğitim ve Rehberlik </a:t>
            </a:r>
          </a:p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Hizmetleri Şubesi</a:t>
            </a:r>
            <a:endParaRPr lang="tr-TR" sz="16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52203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logo.jpg"/>
          <p:cNvPicPr>
            <a:picLocks noChangeAspect="1"/>
          </p:cNvPicPr>
          <p:nvPr/>
        </p:nvPicPr>
        <p:blipFill>
          <a:blip r:embed="rId3" cstate="print"/>
          <a:srcRect l="35825" t="40200" r="36613" b="38800"/>
          <a:stretch>
            <a:fillRect/>
          </a:stretch>
        </p:blipFill>
        <p:spPr>
          <a:xfrm>
            <a:off x="35496" y="0"/>
            <a:ext cx="2520280" cy="1080120"/>
          </a:xfrm>
          <a:prstGeom prst="rect">
            <a:avLst/>
          </a:prstGeom>
        </p:spPr>
      </p:pic>
      <p:sp>
        <p:nvSpPr>
          <p:cNvPr id="10" name="9 Dikdörtgen"/>
          <p:cNvSpPr/>
          <p:nvPr/>
        </p:nvSpPr>
        <p:spPr>
          <a:xfrm>
            <a:off x="4214810" y="357166"/>
            <a:ext cx="4680520" cy="720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3 Dikdörtgen"/>
          <p:cNvSpPr/>
          <p:nvPr/>
        </p:nvSpPr>
        <p:spPr>
          <a:xfrm>
            <a:off x="6829808" y="6300609"/>
            <a:ext cx="2638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Eğitim ve Rehberlik </a:t>
            </a:r>
          </a:p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Hizmetleri Şubesi</a:t>
            </a:r>
            <a:endParaRPr lang="tr-TR" sz="16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İçerik Yer Tutucusu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15734570"/>
              </p:ext>
            </p:extLst>
          </p:nvPr>
        </p:nvGraphicFramePr>
        <p:xfrm>
          <a:off x="428596" y="1285859"/>
          <a:ext cx="8429684" cy="199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275553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Türü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Hafif Zihinsel</a:t>
                      </a:r>
                      <a:r>
                        <a:rPr lang="tr-TR" sz="1400" baseline="0" dirty="0" smtClean="0"/>
                        <a:t> </a:t>
                      </a:r>
                      <a:endParaRPr lang="tr-TR" sz="1400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</a:tr>
              <a:tr h="289565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Şekli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2417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Yüz Ölçümü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9535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Bulunduğu Kat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95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Öğretmenleri Kadro Durumu</a:t>
                      </a:r>
                      <a:endParaRPr lang="tr-TR" sz="1200" b="1" dirty="0" smtClean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3513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ÖES Kontenjanı / Mevcudu / Devam Eden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Dikdörtgen"/>
          <p:cNvSpPr/>
          <p:nvPr/>
        </p:nvSpPr>
        <p:spPr>
          <a:xfrm>
            <a:off x="1000100" y="714357"/>
            <a:ext cx="7215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                                                          </a:t>
            </a:r>
            <a:r>
              <a:rPr lang="tr-TR" sz="2400" b="1" dirty="0" smtClean="0"/>
              <a:t>…… ortaokulu</a:t>
            </a:r>
            <a:endParaRPr lang="tr-TR" sz="2400" dirty="0"/>
          </a:p>
        </p:txBody>
      </p:sp>
      <p:graphicFrame>
        <p:nvGraphicFramePr>
          <p:cNvPr id="11" name="Tablo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96527454"/>
              </p:ext>
            </p:extLst>
          </p:nvPr>
        </p:nvGraphicFramePr>
        <p:xfrm>
          <a:off x="428596" y="3500438"/>
          <a:ext cx="8429684" cy="2926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4"/>
              </a:tblGrid>
              <a:tr h="2926198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SINIFIN RESMİ</a:t>
                      </a:r>
                      <a:endParaRPr lang="tr-TR" sz="2800" dirty="0"/>
                    </a:p>
                  </a:txBody>
                  <a:tcPr marL="68580" marR="68580" marT="34290" marB="3429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452203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logo.jpg"/>
          <p:cNvPicPr>
            <a:picLocks noChangeAspect="1"/>
          </p:cNvPicPr>
          <p:nvPr/>
        </p:nvPicPr>
        <p:blipFill>
          <a:blip r:embed="rId3" cstate="print"/>
          <a:srcRect l="35825" t="40200" r="36613" b="38800"/>
          <a:stretch>
            <a:fillRect/>
          </a:stretch>
        </p:blipFill>
        <p:spPr>
          <a:xfrm>
            <a:off x="35496" y="0"/>
            <a:ext cx="2520280" cy="1080120"/>
          </a:xfrm>
          <a:prstGeom prst="rect">
            <a:avLst/>
          </a:prstGeom>
        </p:spPr>
      </p:pic>
      <p:sp>
        <p:nvSpPr>
          <p:cNvPr id="10" name="9 Dikdörtgen"/>
          <p:cNvSpPr/>
          <p:nvPr/>
        </p:nvSpPr>
        <p:spPr>
          <a:xfrm>
            <a:off x="4214810" y="357166"/>
            <a:ext cx="4680520" cy="720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3 Dikdörtgen"/>
          <p:cNvSpPr/>
          <p:nvPr/>
        </p:nvSpPr>
        <p:spPr>
          <a:xfrm>
            <a:off x="6829808" y="6300609"/>
            <a:ext cx="2638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Eğitim ve Rehberlik </a:t>
            </a:r>
          </a:p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Hizmetleri Şubesi</a:t>
            </a:r>
            <a:endParaRPr lang="tr-TR" sz="16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İçerik Yer Tutucusu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15734570"/>
              </p:ext>
            </p:extLst>
          </p:nvPr>
        </p:nvGraphicFramePr>
        <p:xfrm>
          <a:off x="428596" y="1285859"/>
          <a:ext cx="8429684" cy="199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275553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Türü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ORTA –AĞIR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dirty="0" smtClean="0"/>
                        <a:t>Zihinsel</a:t>
                      </a:r>
                      <a:r>
                        <a:rPr lang="tr-TR" sz="1400" baseline="0" dirty="0" smtClean="0"/>
                        <a:t> </a:t>
                      </a:r>
                      <a:endParaRPr lang="tr-TR" sz="1400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</a:tr>
              <a:tr h="289565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Şekli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2417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Yüz Ölçümü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9535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Bulunduğu Kat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95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Öğretmenleri Kadro Durumu</a:t>
                      </a:r>
                      <a:endParaRPr lang="tr-TR" sz="1200" b="1" dirty="0" smtClean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3513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ÖES Kontenjanı / Mevcudu / Devam Eden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Dikdörtgen"/>
          <p:cNvSpPr/>
          <p:nvPr/>
        </p:nvSpPr>
        <p:spPr>
          <a:xfrm>
            <a:off x="1000100" y="714357"/>
            <a:ext cx="7215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                                                       </a:t>
            </a:r>
            <a:r>
              <a:rPr lang="tr-TR" sz="2400" b="1" dirty="0" smtClean="0"/>
              <a:t>…… ortaokulu</a:t>
            </a:r>
            <a:endParaRPr lang="tr-TR" sz="2400" dirty="0"/>
          </a:p>
        </p:txBody>
      </p:sp>
      <p:graphicFrame>
        <p:nvGraphicFramePr>
          <p:cNvPr id="11" name="Tablo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96527454"/>
              </p:ext>
            </p:extLst>
          </p:nvPr>
        </p:nvGraphicFramePr>
        <p:xfrm>
          <a:off x="428596" y="3429000"/>
          <a:ext cx="8429684" cy="2997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4"/>
              </a:tblGrid>
              <a:tr h="2997636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SINIFIN RESMİ</a:t>
                      </a:r>
                      <a:endParaRPr lang="tr-TR" sz="2800" dirty="0"/>
                    </a:p>
                  </a:txBody>
                  <a:tcPr marL="68580" marR="68580" marT="34290" marB="3429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452203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logo.jpg"/>
          <p:cNvPicPr>
            <a:picLocks noChangeAspect="1"/>
          </p:cNvPicPr>
          <p:nvPr/>
        </p:nvPicPr>
        <p:blipFill>
          <a:blip r:embed="rId3" cstate="print"/>
          <a:srcRect l="35825" t="40200" r="36613" b="38800"/>
          <a:stretch>
            <a:fillRect/>
          </a:stretch>
        </p:blipFill>
        <p:spPr>
          <a:xfrm>
            <a:off x="35496" y="0"/>
            <a:ext cx="2520280" cy="1080120"/>
          </a:xfrm>
          <a:prstGeom prst="rect">
            <a:avLst/>
          </a:prstGeom>
        </p:spPr>
      </p:pic>
      <p:sp>
        <p:nvSpPr>
          <p:cNvPr id="10" name="9 Dikdörtgen"/>
          <p:cNvSpPr/>
          <p:nvPr/>
        </p:nvSpPr>
        <p:spPr>
          <a:xfrm>
            <a:off x="4214810" y="357166"/>
            <a:ext cx="4680520" cy="720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3 Dikdörtgen"/>
          <p:cNvSpPr/>
          <p:nvPr/>
        </p:nvSpPr>
        <p:spPr>
          <a:xfrm>
            <a:off x="6829808" y="6300609"/>
            <a:ext cx="2638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Eğitim ve Rehberlik </a:t>
            </a:r>
          </a:p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Hizmetleri Şubesi</a:t>
            </a:r>
            <a:endParaRPr lang="tr-TR" sz="16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İçerik Yer Tutucusu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15734570"/>
              </p:ext>
            </p:extLst>
          </p:nvPr>
        </p:nvGraphicFramePr>
        <p:xfrm>
          <a:off x="428596" y="1285859"/>
          <a:ext cx="8429684" cy="199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275553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Türü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baseline="0" dirty="0" smtClean="0"/>
                        <a:t>OTİSTİK( HAFİF)</a:t>
                      </a:r>
                      <a:endParaRPr lang="tr-TR" sz="1400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</a:tr>
              <a:tr h="289565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Şekli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2417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Yüz Ölçümü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9535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Bulunduğu Kat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95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Öğretmenleri Kadro Durumu</a:t>
                      </a:r>
                      <a:endParaRPr lang="tr-TR" sz="1200" b="1" dirty="0" smtClean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3513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ÖES Kontenjanı / Mevcudu / Devam Eden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Dikdörtgen"/>
          <p:cNvSpPr/>
          <p:nvPr/>
        </p:nvSpPr>
        <p:spPr>
          <a:xfrm>
            <a:off x="1000100" y="714357"/>
            <a:ext cx="72152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                                                          </a:t>
            </a:r>
            <a:r>
              <a:rPr lang="tr-TR" sz="2400" b="1" dirty="0" smtClean="0"/>
              <a:t>…… ortaokulu</a:t>
            </a:r>
            <a:endParaRPr lang="tr-TR" sz="2400" dirty="0" smtClean="0"/>
          </a:p>
          <a:p>
            <a:r>
              <a:rPr lang="tr-TR" sz="2400" b="1" dirty="0" smtClean="0"/>
              <a:t/>
            </a:r>
            <a:br>
              <a:rPr lang="tr-TR" sz="2400" b="1" dirty="0" smtClean="0"/>
            </a:br>
            <a:endParaRPr lang="tr-TR" sz="2400" dirty="0"/>
          </a:p>
        </p:txBody>
      </p:sp>
      <p:graphicFrame>
        <p:nvGraphicFramePr>
          <p:cNvPr id="11" name="Tablo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96527454"/>
              </p:ext>
            </p:extLst>
          </p:nvPr>
        </p:nvGraphicFramePr>
        <p:xfrm>
          <a:off x="428596" y="3357562"/>
          <a:ext cx="8429684" cy="3069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4"/>
              </a:tblGrid>
              <a:tr h="3069074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SINIFIN RESMİ</a:t>
                      </a:r>
                      <a:endParaRPr lang="tr-TR" sz="2800" dirty="0"/>
                    </a:p>
                  </a:txBody>
                  <a:tcPr marL="68580" marR="68580" marT="34290" marB="3429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452203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logo.jpg"/>
          <p:cNvPicPr>
            <a:picLocks noChangeAspect="1"/>
          </p:cNvPicPr>
          <p:nvPr/>
        </p:nvPicPr>
        <p:blipFill>
          <a:blip r:embed="rId3" cstate="print"/>
          <a:srcRect l="35825" t="40200" r="36613" b="38800"/>
          <a:stretch>
            <a:fillRect/>
          </a:stretch>
        </p:blipFill>
        <p:spPr>
          <a:xfrm>
            <a:off x="35496" y="0"/>
            <a:ext cx="2520280" cy="1080120"/>
          </a:xfrm>
          <a:prstGeom prst="rect">
            <a:avLst/>
          </a:prstGeom>
        </p:spPr>
      </p:pic>
      <p:sp>
        <p:nvSpPr>
          <p:cNvPr id="10" name="9 Dikdörtgen"/>
          <p:cNvSpPr/>
          <p:nvPr/>
        </p:nvSpPr>
        <p:spPr>
          <a:xfrm>
            <a:off x="4214810" y="357166"/>
            <a:ext cx="4680520" cy="720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3 Dikdörtgen"/>
          <p:cNvSpPr/>
          <p:nvPr/>
        </p:nvSpPr>
        <p:spPr>
          <a:xfrm>
            <a:off x="6829808" y="6300609"/>
            <a:ext cx="2638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Eğitim ve Rehberlik </a:t>
            </a:r>
          </a:p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Hizmetleri Şubesi</a:t>
            </a:r>
            <a:endParaRPr lang="tr-TR" sz="16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İçerik Yer Tutucusu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15734570"/>
              </p:ext>
            </p:extLst>
          </p:nvPr>
        </p:nvGraphicFramePr>
        <p:xfrm>
          <a:off x="428596" y="1285859"/>
          <a:ext cx="8429684" cy="199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275553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Türü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baseline="0" dirty="0" smtClean="0"/>
                        <a:t>OTİSTİK( ORTA-AĞIR) </a:t>
                      </a:r>
                      <a:endParaRPr lang="tr-TR" sz="1400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</a:tr>
              <a:tr h="289565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Şekli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2417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Yüz Ölçümü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9535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Bulunduğu Kat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95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Öğretmenleri Kadro Durumu</a:t>
                      </a:r>
                      <a:endParaRPr lang="tr-TR" sz="1200" b="1" dirty="0" smtClean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3513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ÖES Kontenjanı / Mevcudu / Devam Eden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Dikdörtgen"/>
          <p:cNvSpPr/>
          <p:nvPr/>
        </p:nvSpPr>
        <p:spPr>
          <a:xfrm>
            <a:off x="1000100" y="714357"/>
            <a:ext cx="72152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                                                          </a:t>
            </a:r>
            <a:r>
              <a:rPr lang="tr-TR" sz="2400" b="1" dirty="0" smtClean="0"/>
              <a:t>…… ortaokulu</a:t>
            </a:r>
            <a:endParaRPr lang="tr-TR" sz="2400" dirty="0" smtClean="0"/>
          </a:p>
          <a:p>
            <a:r>
              <a:rPr lang="tr-TR" sz="2400" b="1" dirty="0" smtClean="0"/>
              <a:t/>
            </a:r>
            <a:br>
              <a:rPr lang="tr-TR" sz="2400" b="1" dirty="0" smtClean="0"/>
            </a:br>
            <a:endParaRPr lang="tr-TR" sz="2400" dirty="0"/>
          </a:p>
        </p:txBody>
      </p:sp>
      <p:graphicFrame>
        <p:nvGraphicFramePr>
          <p:cNvPr id="11" name="Tablo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96527454"/>
              </p:ext>
            </p:extLst>
          </p:nvPr>
        </p:nvGraphicFramePr>
        <p:xfrm>
          <a:off x="428596" y="3429000"/>
          <a:ext cx="8429684" cy="2997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4"/>
              </a:tblGrid>
              <a:tr h="2997636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SINIFIN RESMİ</a:t>
                      </a:r>
                      <a:endParaRPr lang="tr-TR" sz="2800" dirty="0"/>
                    </a:p>
                  </a:txBody>
                  <a:tcPr marL="68580" marR="68580" marT="34290" marB="3429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452203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logo.jpg"/>
          <p:cNvPicPr>
            <a:picLocks noChangeAspect="1"/>
          </p:cNvPicPr>
          <p:nvPr/>
        </p:nvPicPr>
        <p:blipFill>
          <a:blip r:embed="rId3" cstate="print"/>
          <a:srcRect l="35825" t="40200" r="36613" b="38800"/>
          <a:stretch>
            <a:fillRect/>
          </a:stretch>
        </p:blipFill>
        <p:spPr>
          <a:xfrm>
            <a:off x="35496" y="0"/>
            <a:ext cx="2520280" cy="1080120"/>
          </a:xfrm>
          <a:prstGeom prst="rect">
            <a:avLst/>
          </a:prstGeom>
        </p:spPr>
      </p:pic>
      <p:sp>
        <p:nvSpPr>
          <p:cNvPr id="10" name="9 Dikdörtgen"/>
          <p:cNvSpPr/>
          <p:nvPr/>
        </p:nvSpPr>
        <p:spPr>
          <a:xfrm>
            <a:off x="4214810" y="357166"/>
            <a:ext cx="4680520" cy="720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3 Dikdörtgen"/>
          <p:cNvSpPr/>
          <p:nvPr/>
        </p:nvSpPr>
        <p:spPr>
          <a:xfrm>
            <a:off x="6829808" y="6300609"/>
            <a:ext cx="2638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Eğitim ve Rehberlik </a:t>
            </a:r>
          </a:p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Hizmetleri Şubesi</a:t>
            </a:r>
            <a:endParaRPr lang="tr-TR" sz="16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İçerik Yer Tutucusu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15734570"/>
              </p:ext>
            </p:extLst>
          </p:nvPr>
        </p:nvGraphicFramePr>
        <p:xfrm>
          <a:off x="428596" y="1285859"/>
          <a:ext cx="8429684" cy="199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275553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Türü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baseline="0" dirty="0" smtClean="0"/>
                        <a:t>İŞİTME YETERSİZLİĞİ </a:t>
                      </a:r>
                      <a:endParaRPr lang="tr-TR" sz="1400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</a:tr>
              <a:tr h="289565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Şekli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2417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Yüz Ölçümü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9535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Bulunduğu Kat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95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Öğretmenleri Kadro Durumu</a:t>
                      </a:r>
                      <a:endParaRPr lang="tr-TR" sz="1200" b="1" dirty="0" smtClean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3513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ÖES Kontenjanı / Mevcudu / Devam Eden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Dikdörtgen"/>
          <p:cNvSpPr/>
          <p:nvPr/>
        </p:nvSpPr>
        <p:spPr>
          <a:xfrm>
            <a:off x="1000100" y="714357"/>
            <a:ext cx="72152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                                                   </a:t>
            </a:r>
            <a:r>
              <a:rPr lang="tr-TR" sz="2400" b="1" dirty="0" smtClean="0"/>
              <a:t>…… ortaokulu </a:t>
            </a:r>
            <a:br>
              <a:rPr lang="tr-TR" sz="2400" b="1" dirty="0" smtClean="0"/>
            </a:br>
            <a:endParaRPr lang="tr-TR" sz="2400" dirty="0"/>
          </a:p>
        </p:txBody>
      </p:sp>
      <p:graphicFrame>
        <p:nvGraphicFramePr>
          <p:cNvPr id="11" name="Tablo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96527454"/>
              </p:ext>
            </p:extLst>
          </p:nvPr>
        </p:nvGraphicFramePr>
        <p:xfrm>
          <a:off x="428596" y="3429000"/>
          <a:ext cx="8429684" cy="2997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4"/>
              </a:tblGrid>
              <a:tr h="2997636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SINIFIN RESMİ</a:t>
                      </a:r>
                      <a:endParaRPr lang="tr-TR" sz="2800" dirty="0"/>
                    </a:p>
                  </a:txBody>
                  <a:tcPr marL="68580" marR="68580" marT="34290" marB="3429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452203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logo.jpg"/>
          <p:cNvPicPr>
            <a:picLocks noChangeAspect="1"/>
          </p:cNvPicPr>
          <p:nvPr/>
        </p:nvPicPr>
        <p:blipFill>
          <a:blip r:embed="rId3" cstate="print"/>
          <a:srcRect l="35825" t="40200" r="36613" b="38800"/>
          <a:stretch>
            <a:fillRect/>
          </a:stretch>
        </p:blipFill>
        <p:spPr>
          <a:xfrm>
            <a:off x="35496" y="0"/>
            <a:ext cx="2520280" cy="1080120"/>
          </a:xfrm>
          <a:prstGeom prst="rect">
            <a:avLst/>
          </a:prstGeom>
        </p:spPr>
      </p:pic>
      <p:sp>
        <p:nvSpPr>
          <p:cNvPr id="10" name="9 Dikdörtgen"/>
          <p:cNvSpPr/>
          <p:nvPr/>
        </p:nvSpPr>
        <p:spPr>
          <a:xfrm>
            <a:off x="4214810" y="357166"/>
            <a:ext cx="4680520" cy="720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3 Dikdörtgen"/>
          <p:cNvSpPr/>
          <p:nvPr/>
        </p:nvSpPr>
        <p:spPr>
          <a:xfrm>
            <a:off x="6829808" y="6300609"/>
            <a:ext cx="2638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Eğitim ve Rehberlik </a:t>
            </a:r>
          </a:p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Hizmetleri Şubesi</a:t>
            </a:r>
            <a:endParaRPr lang="tr-TR" sz="16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İçerik Yer Tutucusu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15734570"/>
              </p:ext>
            </p:extLst>
          </p:nvPr>
        </p:nvGraphicFramePr>
        <p:xfrm>
          <a:off x="428596" y="1285859"/>
          <a:ext cx="8429684" cy="199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275553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Türü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baseline="0" dirty="0" smtClean="0"/>
                        <a:t>GÖRME YETERSİZLİĞİ </a:t>
                      </a:r>
                      <a:endParaRPr lang="tr-TR" sz="1400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</a:tr>
              <a:tr h="289565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Şekli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2417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Yüz Ölçümü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9535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Bulunduğu Kat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95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Öğretmenleri Kadro Durumu</a:t>
                      </a:r>
                      <a:endParaRPr lang="tr-TR" sz="1200" b="1" dirty="0" smtClean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3513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ÖES Kontenjanı / Mevcudu / Devam Eden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Dikdörtgen"/>
          <p:cNvSpPr/>
          <p:nvPr/>
        </p:nvSpPr>
        <p:spPr>
          <a:xfrm>
            <a:off x="1000100" y="714357"/>
            <a:ext cx="72152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                                                          </a:t>
            </a:r>
            <a:r>
              <a:rPr lang="tr-TR" sz="2400" b="1" dirty="0" smtClean="0"/>
              <a:t>…… ortaokulu</a:t>
            </a:r>
            <a:endParaRPr lang="tr-TR" sz="2400" dirty="0" smtClean="0"/>
          </a:p>
          <a:p>
            <a:r>
              <a:rPr lang="tr-TR" sz="2400" b="1" dirty="0" smtClean="0"/>
              <a:t/>
            </a:r>
            <a:br>
              <a:rPr lang="tr-TR" sz="2400" b="1" dirty="0" smtClean="0"/>
            </a:br>
            <a:endParaRPr lang="tr-TR" sz="2400" dirty="0"/>
          </a:p>
        </p:txBody>
      </p:sp>
      <p:graphicFrame>
        <p:nvGraphicFramePr>
          <p:cNvPr id="11" name="Tablo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96527454"/>
              </p:ext>
            </p:extLst>
          </p:nvPr>
        </p:nvGraphicFramePr>
        <p:xfrm>
          <a:off x="428596" y="3500438"/>
          <a:ext cx="8429684" cy="2926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4"/>
              </a:tblGrid>
              <a:tr h="2926198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SINIFIN RESMİ</a:t>
                      </a:r>
                      <a:endParaRPr lang="tr-TR" sz="2800" dirty="0"/>
                    </a:p>
                  </a:txBody>
                  <a:tcPr marL="68580" marR="68580" marT="34290" marB="3429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452203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logo.jpg"/>
          <p:cNvPicPr>
            <a:picLocks noChangeAspect="1"/>
          </p:cNvPicPr>
          <p:nvPr/>
        </p:nvPicPr>
        <p:blipFill>
          <a:blip r:embed="rId3" cstate="print"/>
          <a:srcRect l="35825" t="40200" r="36613" b="38800"/>
          <a:stretch>
            <a:fillRect/>
          </a:stretch>
        </p:blipFill>
        <p:spPr>
          <a:xfrm>
            <a:off x="35496" y="0"/>
            <a:ext cx="2520280" cy="1080120"/>
          </a:xfrm>
          <a:prstGeom prst="rect">
            <a:avLst/>
          </a:prstGeom>
        </p:spPr>
      </p:pic>
      <p:sp>
        <p:nvSpPr>
          <p:cNvPr id="10" name="9 Dikdörtgen"/>
          <p:cNvSpPr/>
          <p:nvPr/>
        </p:nvSpPr>
        <p:spPr>
          <a:xfrm>
            <a:off x="4283968" y="836712"/>
            <a:ext cx="4680520" cy="720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3 Dikdörtgen"/>
          <p:cNvSpPr/>
          <p:nvPr/>
        </p:nvSpPr>
        <p:spPr>
          <a:xfrm>
            <a:off x="6829808" y="6300609"/>
            <a:ext cx="2638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Eğitim ve Rehberlik </a:t>
            </a:r>
          </a:p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Hizmetleri Şubesi</a:t>
            </a:r>
            <a:endParaRPr lang="tr-TR" sz="16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52203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logo.jpg"/>
          <p:cNvPicPr>
            <a:picLocks noChangeAspect="1"/>
          </p:cNvPicPr>
          <p:nvPr/>
        </p:nvPicPr>
        <p:blipFill>
          <a:blip r:embed="rId3" cstate="print"/>
          <a:srcRect l="35825" t="40200" r="36613" b="38800"/>
          <a:stretch>
            <a:fillRect/>
          </a:stretch>
        </p:blipFill>
        <p:spPr>
          <a:xfrm>
            <a:off x="0" y="0"/>
            <a:ext cx="2520280" cy="1080120"/>
          </a:xfrm>
          <a:prstGeom prst="rect">
            <a:avLst/>
          </a:prstGeom>
        </p:spPr>
      </p:pic>
      <p:sp>
        <p:nvSpPr>
          <p:cNvPr id="10" name="9 Dikdörtgen"/>
          <p:cNvSpPr/>
          <p:nvPr/>
        </p:nvSpPr>
        <p:spPr>
          <a:xfrm>
            <a:off x="4283968" y="836712"/>
            <a:ext cx="4680520" cy="720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643702" y="6259136"/>
            <a:ext cx="2753404" cy="598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Eğitim ve Rehberlik </a:t>
            </a:r>
          </a:p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Hizmetleri Şubesi</a:t>
            </a:r>
            <a:endParaRPr lang="tr-TR" sz="16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Unvan 1"/>
          <p:cNvSpPr txBox="1">
            <a:spLocks/>
          </p:cNvSpPr>
          <p:nvPr/>
        </p:nvSpPr>
        <p:spPr>
          <a:xfrm>
            <a:off x="1428728" y="1000108"/>
            <a:ext cx="717711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İLÇEMİZ OKULLARINDA TANI TÜRLERİNE GÖRE </a:t>
            </a:r>
            <a:r>
              <a:rPr lang="tr-TR" sz="2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TAM ZAMANLI KAYNAŞTIRMA</a:t>
            </a:r>
            <a:r>
              <a:rPr lang="tr-TR" sz="2800" b="1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ÖĞRENCİ SAYILARI</a:t>
            </a: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İçerik Yer Tutucusu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783310463"/>
              </p:ext>
            </p:extLst>
          </p:nvPr>
        </p:nvGraphicFramePr>
        <p:xfrm>
          <a:off x="500034" y="1857367"/>
          <a:ext cx="8143931" cy="4071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0830"/>
                <a:gridCol w="459738"/>
                <a:gridCol w="525415"/>
                <a:gridCol w="591092"/>
                <a:gridCol w="656769"/>
                <a:gridCol w="656769"/>
                <a:gridCol w="591092"/>
                <a:gridCol w="525415"/>
                <a:gridCol w="525415"/>
                <a:gridCol w="722446"/>
                <a:gridCol w="394061"/>
                <a:gridCol w="525415"/>
                <a:gridCol w="919474"/>
              </a:tblGrid>
              <a:tr h="2068938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OKUL</a:t>
                      </a:r>
                      <a:r>
                        <a:rPr lang="tr-TR" sz="1400" baseline="0" dirty="0" smtClean="0"/>
                        <a:t> TÜRÜ</a:t>
                      </a:r>
                      <a:endParaRPr lang="tr-TR" sz="1400" dirty="0"/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dirty="0" smtClean="0"/>
                        <a:t>Hafif</a:t>
                      </a:r>
                      <a:r>
                        <a:rPr lang="tr-TR" sz="1100" baseline="0" dirty="0" smtClean="0"/>
                        <a:t> </a:t>
                      </a:r>
                      <a:r>
                        <a:rPr lang="tr-TR" sz="1100" dirty="0" smtClean="0"/>
                        <a:t> ZİHİNSEL YERESİZLİK</a:t>
                      </a:r>
                    </a:p>
                  </a:txBody>
                  <a:tcPr vert="vert27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             OTİZM</a:t>
                      </a:r>
                      <a:endParaRPr lang="tr-TR" sz="1100" dirty="0"/>
                    </a:p>
                  </a:txBody>
                  <a:tcPr vert="vert27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tr-TR" sz="1100" dirty="0" smtClean="0"/>
                        <a:t>BEDENSEL YETERSİZLİK</a:t>
                      </a:r>
                      <a:endParaRPr lang="tr-TR" sz="1100" dirty="0"/>
                    </a:p>
                  </a:txBody>
                  <a:tcPr vert="vert27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tr-TR" sz="1100" dirty="0" smtClean="0"/>
                        <a:t>DİKKAT EKSİKLİĞİ</a:t>
                      </a:r>
                      <a:r>
                        <a:rPr lang="tr-TR" sz="1100" baseline="0" dirty="0" smtClean="0"/>
                        <a:t> VE HİPERAKTİVİTE</a:t>
                      </a:r>
                      <a:endParaRPr lang="tr-TR" sz="1100" dirty="0"/>
                    </a:p>
                  </a:txBody>
                  <a:tcPr vert="vert27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tr-TR" sz="1100" dirty="0" smtClean="0"/>
                        <a:t>DUYGU</a:t>
                      </a:r>
                      <a:r>
                        <a:rPr lang="tr-TR" sz="1100" baseline="0" dirty="0" smtClean="0"/>
                        <a:t> VE DAVRANIŞ BOZUKLUĞU</a:t>
                      </a:r>
                      <a:endParaRPr lang="tr-TR" sz="1100" dirty="0"/>
                    </a:p>
                  </a:txBody>
                  <a:tcPr vert="vert27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tr-TR" sz="1100" dirty="0" smtClean="0"/>
                        <a:t>DİL VE KONUŞMA GÜÇLÜĞÜ</a:t>
                      </a:r>
                      <a:endParaRPr lang="tr-TR" sz="1100" dirty="0"/>
                    </a:p>
                  </a:txBody>
                  <a:tcPr vert="vert27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tr-TR" sz="1100" dirty="0" smtClean="0"/>
                        <a:t>GÖRME YETERSİZLİĞİ AZ</a:t>
                      </a:r>
                      <a:r>
                        <a:rPr lang="tr-TR" sz="1100" baseline="0" dirty="0" smtClean="0"/>
                        <a:t> GÖR.</a:t>
                      </a:r>
                      <a:endParaRPr lang="tr-TR" sz="1100" dirty="0"/>
                    </a:p>
                  </a:txBody>
                  <a:tcPr vert="vert27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tr-TR" sz="1100" dirty="0" smtClean="0"/>
                        <a:t>İŞİTME</a:t>
                      </a:r>
                      <a:r>
                        <a:rPr lang="tr-TR" sz="1100" baseline="0" dirty="0" smtClean="0"/>
                        <a:t> YETERSİZLİĞİ AZ İŞİTEN</a:t>
                      </a:r>
                      <a:endParaRPr lang="tr-TR" sz="1100" dirty="0"/>
                    </a:p>
                  </a:txBody>
                  <a:tcPr vert="vert27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tr-TR" sz="1100" dirty="0" smtClean="0"/>
                        <a:t>ÖZEL</a:t>
                      </a:r>
                      <a:r>
                        <a:rPr lang="tr-TR" sz="1100" baseline="0" dirty="0" smtClean="0"/>
                        <a:t> ÖĞRENME GÜÇLÜĞÜ</a:t>
                      </a:r>
                      <a:endParaRPr lang="tr-TR" sz="1100" dirty="0"/>
                    </a:p>
                  </a:txBody>
                  <a:tcPr vert="vert27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tr-TR" sz="1100" dirty="0" smtClean="0"/>
                        <a:t>ÖZEL</a:t>
                      </a:r>
                      <a:r>
                        <a:rPr lang="tr-TR" sz="1100" baseline="0" dirty="0" smtClean="0"/>
                        <a:t> YETENEKLİ BİREY</a:t>
                      </a:r>
                      <a:endParaRPr lang="tr-TR" sz="1100" dirty="0"/>
                    </a:p>
                  </a:txBody>
                  <a:tcPr vert="vert27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tr-TR" sz="1100" dirty="0" smtClean="0"/>
                        <a:t>YAYGIN GELİŞİMSEL BOZUKLUK</a:t>
                      </a:r>
                      <a:endParaRPr lang="tr-TR" sz="1100" dirty="0"/>
                    </a:p>
                  </a:txBody>
                  <a:tcPr vert="vert27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tr-TR" sz="1800" dirty="0" smtClean="0"/>
                        <a:t>TOPLAM</a:t>
                      </a:r>
                      <a:endParaRPr lang="tr-TR" sz="1800" dirty="0"/>
                    </a:p>
                  </a:txBody>
                  <a:tcPr vert="vert270" anchor="ctr">
                    <a:solidFill>
                      <a:srgbClr val="C00000"/>
                    </a:solidFill>
                  </a:tcPr>
                </a:tc>
              </a:tr>
              <a:tr h="400605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/>
                        <a:t>ANAOKULU</a:t>
                      </a:r>
                      <a:endParaRPr lang="tr-TR" sz="12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00605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/>
                        <a:t>İLKOKUL</a:t>
                      </a:r>
                      <a:endParaRPr lang="tr-TR" sz="1200" b="1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00605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/>
                        <a:t>ORTAOKUL</a:t>
                      </a:r>
                      <a:endParaRPr lang="tr-TR" sz="12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00605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/>
                        <a:t>LİSE</a:t>
                      </a:r>
                      <a:endParaRPr lang="tr-TR" sz="1200" b="1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00605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/>
                        <a:t>TOPLAM</a:t>
                      </a:r>
                      <a:endParaRPr lang="tr-TR" sz="12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logo.jpg"/>
          <p:cNvPicPr>
            <a:picLocks noChangeAspect="1"/>
          </p:cNvPicPr>
          <p:nvPr/>
        </p:nvPicPr>
        <p:blipFill>
          <a:blip r:embed="rId3" cstate="print"/>
          <a:srcRect l="35825" t="40200" r="36613" b="38800"/>
          <a:stretch>
            <a:fillRect/>
          </a:stretch>
        </p:blipFill>
        <p:spPr>
          <a:xfrm>
            <a:off x="35496" y="0"/>
            <a:ext cx="2520280" cy="1080120"/>
          </a:xfrm>
          <a:prstGeom prst="rect">
            <a:avLst/>
          </a:prstGeom>
        </p:spPr>
      </p:pic>
      <p:sp>
        <p:nvSpPr>
          <p:cNvPr id="10" name="9 Dikdörtgen"/>
          <p:cNvSpPr/>
          <p:nvPr/>
        </p:nvSpPr>
        <p:spPr>
          <a:xfrm>
            <a:off x="4214810" y="357166"/>
            <a:ext cx="4680520" cy="720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3 Dikdörtgen"/>
          <p:cNvSpPr/>
          <p:nvPr/>
        </p:nvSpPr>
        <p:spPr>
          <a:xfrm>
            <a:off x="6829808" y="6300609"/>
            <a:ext cx="2638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Eğitim ve Rehberlik </a:t>
            </a:r>
          </a:p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Hizmetleri Şubesi</a:t>
            </a:r>
            <a:endParaRPr lang="tr-TR" sz="16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İçerik Yer Tutucusu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15734570"/>
              </p:ext>
            </p:extLst>
          </p:nvPr>
        </p:nvGraphicFramePr>
        <p:xfrm>
          <a:off x="428596" y="1285859"/>
          <a:ext cx="8429684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480359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Türü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Hafif Zihinsel</a:t>
                      </a:r>
                      <a:r>
                        <a:rPr lang="tr-TR" sz="1400" baseline="0" dirty="0" smtClean="0"/>
                        <a:t> </a:t>
                      </a:r>
                      <a:endParaRPr lang="tr-TR" sz="1400" dirty="0" smtClean="0"/>
                    </a:p>
                    <a:p>
                      <a:endParaRPr lang="tr-TR" sz="1400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</a:tr>
              <a:tr h="332556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Şekli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2556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Yüz Ölçümü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32556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Bulunduğu Kat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25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Öğretmenleri Kadro Durumu</a:t>
                      </a:r>
                      <a:endParaRPr lang="tr-TR" sz="1200" b="1" dirty="0" smtClean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325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ÖES Kontenjanı / Mevcudu / Devam Eden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Dikdörtgen"/>
          <p:cNvSpPr/>
          <p:nvPr/>
        </p:nvSpPr>
        <p:spPr>
          <a:xfrm>
            <a:off x="1000100" y="714357"/>
            <a:ext cx="72152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                                                          </a:t>
            </a:r>
            <a:r>
              <a:rPr lang="tr-TR" sz="2400" b="1" dirty="0" smtClean="0"/>
              <a:t>…… lisesi</a:t>
            </a:r>
            <a:endParaRPr lang="tr-TR" sz="2400" dirty="0" smtClean="0"/>
          </a:p>
          <a:p>
            <a:r>
              <a:rPr lang="tr-TR" sz="2400" b="1" dirty="0" smtClean="0"/>
              <a:t/>
            </a:r>
            <a:br>
              <a:rPr lang="tr-TR" sz="2400" b="1" dirty="0" smtClean="0"/>
            </a:br>
            <a:endParaRPr lang="tr-TR" sz="2400" dirty="0"/>
          </a:p>
        </p:txBody>
      </p:sp>
      <p:graphicFrame>
        <p:nvGraphicFramePr>
          <p:cNvPr id="11" name="Tablo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96527454"/>
              </p:ext>
            </p:extLst>
          </p:nvPr>
        </p:nvGraphicFramePr>
        <p:xfrm>
          <a:off x="428596" y="3571876"/>
          <a:ext cx="8429684" cy="285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4"/>
              </a:tblGrid>
              <a:tr h="2854760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SINIFIN RESMİ</a:t>
                      </a:r>
                      <a:endParaRPr lang="tr-TR" sz="2800" dirty="0"/>
                    </a:p>
                  </a:txBody>
                  <a:tcPr marL="68580" marR="68580" marT="34290" marB="3429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452203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logo.jpg"/>
          <p:cNvPicPr>
            <a:picLocks noChangeAspect="1"/>
          </p:cNvPicPr>
          <p:nvPr/>
        </p:nvPicPr>
        <p:blipFill>
          <a:blip r:embed="rId3" cstate="print"/>
          <a:srcRect l="35825" t="40200" r="36613" b="38800"/>
          <a:stretch>
            <a:fillRect/>
          </a:stretch>
        </p:blipFill>
        <p:spPr>
          <a:xfrm>
            <a:off x="35496" y="0"/>
            <a:ext cx="2520280" cy="1080120"/>
          </a:xfrm>
          <a:prstGeom prst="rect">
            <a:avLst/>
          </a:prstGeom>
        </p:spPr>
      </p:pic>
      <p:sp>
        <p:nvSpPr>
          <p:cNvPr id="10" name="9 Dikdörtgen"/>
          <p:cNvSpPr/>
          <p:nvPr/>
        </p:nvSpPr>
        <p:spPr>
          <a:xfrm>
            <a:off x="4214810" y="357166"/>
            <a:ext cx="4680520" cy="720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3 Dikdörtgen"/>
          <p:cNvSpPr/>
          <p:nvPr/>
        </p:nvSpPr>
        <p:spPr>
          <a:xfrm>
            <a:off x="6829808" y="6300609"/>
            <a:ext cx="2638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Eğitim ve Rehberlik </a:t>
            </a:r>
          </a:p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Hizmetleri Şubesi</a:t>
            </a:r>
            <a:endParaRPr lang="tr-TR" sz="16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İçerik Yer Tutucusu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15734570"/>
              </p:ext>
            </p:extLst>
          </p:nvPr>
        </p:nvGraphicFramePr>
        <p:xfrm>
          <a:off x="428596" y="1285859"/>
          <a:ext cx="8429684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357191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Türü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ORTA –AĞIR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dirty="0" smtClean="0"/>
                        <a:t>Zihinsel</a:t>
                      </a:r>
                      <a:r>
                        <a:rPr lang="tr-TR" sz="1400" baseline="0" dirty="0" smtClean="0"/>
                        <a:t> </a:t>
                      </a:r>
                      <a:endParaRPr lang="tr-TR" sz="1400" dirty="0" smtClean="0"/>
                    </a:p>
                    <a:p>
                      <a:endParaRPr lang="tr-TR" sz="1400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</a:tr>
              <a:tr h="289565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Şekli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2417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Yüz Ölçümü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9535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Bulunduğu Kat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95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Öğretmenleri Kadro Durumu</a:t>
                      </a:r>
                      <a:endParaRPr lang="tr-TR" sz="1200" b="1" dirty="0" smtClean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3513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ÖES Kontenjanı / Mevcudu / Devam Eden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Dikdörtgen"/>
          <p:cNvSpPr/>
          <p:nvPr/>
        </p:nvSpPr>
        <p:spPr>
          <a:xfrm>
            <a:off x="1000100" y="714357"/>
            <a:ext cx="72152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                                                         </a:t>
            </a:r>
            <a:r>
              <a:rPr lang="tr-TR" sz="2400" b="1" dirty="0" smtClean="0"/>
              <a:t>…… lisesi</a:t>
            </a:r>
            <a:endParaRPr lang="tr-TR" sz="2400" dirty="0" smtClean="0"/>
          </a:p>
          <a:p>
            <a:r>
              <a:rPr lang="tr-TR" sz="2400" b="1" dirty="0" smtClean="0"/>
              <a:t/>
            </a:r>
            <a:br>
              <a:rPr lang="tr-TR" sz="2400" b="1" dirty="0" smtClean="0"/>
            </a:br>
            <a:endParaRPr lang="tr-TR" sz="2400" dirty="0"/>
          </a:p>
        </p:txBody>
      </p:sp>
      <p:graphicFrame>
        <p:nvGraphicFramePr>
          <p:cNvPr id="11" name="Tablo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96527454"/>
              </p:ext>
            </p:extLst>
          </p:nvPr>
        </p:nvGraphicFramePr>
        <p:xfrm>
          <a:off x="428596" y="3643314"/>
          <a:ext cx="8429684" cy="2783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4"/>
              </a:tblGrid>
              <a:tr h="2783322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SINIFIN RESMİ</a:t>
                      </a:r>
                      <a:endParaRPr lang="tr-TR" sz="2800" dirty="0"/>
                    </a:p>
                  </a:txBody>
                  <a:tcPr marL="68580" marR="68580" marT="34290" marB="3429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452203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logo.jpg"/>
          <p:cNvPicPr>
            <a:picLocks noChangeAspect="1"/>
          </p:cNvPicPr>
          <p:nvPr/>
        </p:nvPicPr>
        <p:blipFill>
          <a:blip r:embed="rId3" cstate="print"/>
          <a:srcRect l="35825" t="40200" r="36613" b="38800"/>
          <a:stretch>
            <a:fillRect/>
          </a:stretch>
        </p:blipFill>
        <p:spPr>
          <a:xfrm>
            <a:off x="35496" y="0"/>
            <a:ext cx="2520280" cy="1080120"/>
          </a:xfrm>
          <a:prstGeom prst="rect">
            <a:avLst/>
          </a:prstGeom>
        </p:spPr>
      </p:pic>
      <p:sp>
        <p:nvSpPr>
          <p:cNvPr id="10" name="9 Dikdörtgen"/>
          <p:cNvSpPr/>
          <p:nvPr/>
        </p:nvSpPr>
        <p:spPr>
          <a:xfrm>
            <a:off x="4214810" y="357166"/>
            <a:ext cx="4680520" cy="720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3 Dikdörtgen"/>
          <p:cNvSpPr/>
          <p:nvPr/>
        </p:nvSpPr>
        <p:spPr>
          <a:xfrm>
            <a:off x="6829808" y="6300609"/>
            <a:ext cx="2638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Eğitim ve Rehberlik </a:t>
            </a:r>
          </a:p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Hizmetleri Şubesi</a:t>
            </a:r>
            <a:endParaRPr lang="tr-TR" sz="16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İçerik Yer Tutucusu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15734570"/>
              </p:ext>
            </p:extLst>
          </p:nvPr>
        </p:nvGraphicFramePr>
        <p:xfrm>
          <a:off x="428596" y="1214422"/>
          <a:ext cx="8429684" cy="2134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322121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Türü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baseline="0" dirty="0" smtClean="0"/>
                        <a:t>OTİSTİK( HAFİF)</a:t>
                      </a:r>
                      <a:endParaRPr lang="tr-TR" sz="1400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</a:tr>
              <a:tr h="391768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Şekli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2015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Yüz Ölçümü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2015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Bulunduğu Kat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201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Öğretmenleri Kadro Durumu</a:t>
                      </a:r>
                      <a:endParaRPr lang="tr-TR" sz="1200" b="1" dirty="0" smtClean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9176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ÖES Kontenjanı / Mevcudu / Devam Eden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Dikdörtgen"/>
          <p:cNvSpPr/>
          <p:nvPr/>
        </p:nvSpPr>
        <p:spPr>
          <a:xfrm>
            <a:off x="1000100" y="714357"/>
            <a:ext cx="72152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                                                          </a:t>
            </a:r>
            <a:r>
              <a:rPr lang="tr-TR" sz="2400" b="1" dirty="0" smtClean="0"/>
              <a:t>…… lisesi</a:t>
            </a:r>
            <a:endParaRPr lang="tr-TR" sz="2400" dirty="0" smtClean="0"/>
          </a:p>
          <a:p>
            <a:r>
              <a:rPr lang="tr-TR" sz="2400" b="1" dirty="0" smtClean="0"/>
              <a:t/>
            </a:r>
            <a:br>
              <a:rPr lang="tr-TR" sz="2400" b="1" dirty="0" smtClean="0"/>
            </a:br>
            <a:endParaRPr lang="tr-TR" sz="2400" dirty="0"/>
          </a:p>
        </p:txBody>
      </p:sp>
      <p:graphicFrame>
        <p:nvGraphicFramePr>
          <p:cNvPr id="11" name="Tablo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96527454"/>
              </p:ext>
            </p:extLst>
          </p:nvPr>
        </p:nvGraphicFramePr>
        <p:xfrm>
          <a:off x="428596" y="3429000"/>
          <a:ext cx="8429684" cy="2997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4"/>
              </a:tblGrid>
              <a:tr h="2997636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SINIFIN RESMİ</a:t>
                      </a:r>
                      <a:endParaRPr lang="tr-TR" sz="2800" dirty="0"/>
                    </a:p>
                  </a:txBody>
                  <a:tcPr marL="68580" marR="68580" marT="34290" marB="3429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452203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logo.jpg"/>
          <p:cNvPicPr>
            <a:picLocks noChangeAspect="1"/>
          </p:cNvPicPr>
          <p:nvPr/>
        </p:nvPicPr>
        <p:blipFill>
          <a:blip r:embed="rId3" cstate="print"/>
          <a:srcRect l="35825" t="40200" r="36613" b="38800"/>
          <a:stretch>
            <a:fillRect/>
          </a:stretch>
        </p:blipFill>
        <p:spPr>
          <a:xfrm>
            <a:off x="35496" y="0"/>
            <a:ext cx="2520280" cy="1080120"/>
          </a:xfrm>
          <a:prstGeom prst="rect">
            <a:avLst/>
          </a:prstGeom>
        </p:spPr>
      </p:pic>
      <p:sp>
        <p:nvSpPr>
          <p:cNvPr id="10" name="9 Dikdörtgen"/>
          <p:cNvSpPr/>
          <p:nvPr/>
        </p:nvSpPr>
        <p:spPr>
          <a:xfrm>
            <a:off x="4214810" y="357166"/>
            <a:ext cx="4680520" cy="720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3 Dikdörtgen"/>
          <p:cNvSpPr/>
          <p:nvPr/>
        </p:nvSpPr>
        <p:spPr>
          <a:xfrm>
            <a:off x="6829808" y="6300609"/>
            <a:ext cx="2638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Eğitim ve Rehberlik </a:t>
            </a:r>
          </a:p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Hizmetleri Şubesi</a:t>
            </a:r>
            <a:endParaRPr lang="tr-TR" sz="16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İçerik Yer Tutucusu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15734570"/>
              </p:ext>
            </p:extLst>
          </p:nvPr>
        </p:nvGraphicFramePr>
        <p:xfrm>
          <a:off x="428596" y="1285859"/>
          <a:ext cx="8429684" cy="199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275553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Türü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baseline="0" dirty="0" smtClean="0"/>
                        <a:t>OTİSTİK( ORTA-AĞIR) </a:t>
                      </a:r>
                      <a:endParaRPr lang="tr-TR" sz="1400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</a:tr>
              <a:tr h="289565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Şekli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2417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Yüz Ölçümü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9535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Bulunduğu Kat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95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Öğretmenleri Kadro Durumu</a:t>
                      </a:r>
                      <a:endParaRPr lang="tr-TR" sz="1200" b="1" dirty="0" smtClean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3513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ÖES Kontenjanı / Mevcudu / Devam Eden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Dikdörtgen"/>
          <p:cNvSpPr/>
          <p:nvPr/>
        </p:nvSpPr>
        <p:spPr>
          <a:xfrm>
            <a:off x="1000100" y="714357"/>
            <a:ext cx="72152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                                                           </a:t>
            </a:r>
            <a:r>
              <a:rPr lang="tr-TR" sz="2400" b="1" dirty="0" smtClean="0"/>
              <a:t>…… lisesi</a:t>
            </a:r>
            <a:endParaRPr lang="tr-TR" sz="2400" dirty="0" smtClean="0"/>
          </a:p>
          <a:p>
            <a:r>
              <a:rPr lang="tr-TR" sz="2400" b="1" dirty="0" smtClean="0"/>
              <a:t/>
            </a:r>
            <a:br>
              <a:rPr lang="tr-TR" sz="2400" b="1" dirty="0" smtClean="0"/>
            </a:br>
            <a:endParaRPr lang="tr-TR" sz="2400" dirty="0"/>
          </a:p>
        </p:txBody>
      </p:sp>
      <p:graphicFrame>
        <p:nvGraphicFramePr>
          <p:cNvPr id="11" name="Tablo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96527454"/>
              </p:ext>
            </p:extLst>
          </p:nvPr>
        </p:nvGraphicFramePr>
        <p:xfrm>
          <a:off x="428596" y="3500438"/>
          <a:ext cx="8429684" cy="2926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4"/>
              </a:tblGrid>
              <a:tr h="2926198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SINIFIN RESMİ</a:t>
                      </a:r>
                      <a:endParaRPr lang="tr-TR" sz="2800" dirty="0"/>
                    </a:p>
                  </a:txBody>
                  <a:tcPr marL="68580" marR="68580" marT="34290" marB="3429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452203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logo.jpg"/>
          <p:cNvPicPr>
            <a:picLocks noChangeAspect="1"/>
          </p:cNvPicPr>
          <p:nvPr/>
        </p:nvPicPr>
        <p:blipFill>
          <a:blip r:embed="rId3" cstate="print"/>
          <a:srcRect l="35825" t="40200" r="36613" b="38800"/>
          <a:stretch>
            <a:fillRect/>
          </a:stretch>
        </p:blipFill>
        <p:spPr>
          <a:xfrm>
            <a:off x="35496" y="0"/>
            <a:ext cx="2520280" cy="1080120"/>
          </a:xfrm>
          <a:prstGeom prst="rect">
            <a:avLst/>
          </a:prstGeom>
        </p:spPr>
      </p:pic>
      <p:sp>
        <p:nvSpPr>
          <p:cNvPr id="10" name="9 Dikdörtgen"/>
          <p:cNvSpPr/>
          <p:nvPr/>
        </p:nvSpPr>
        <p:spPr>
          <a:xfrm>
            <a:off x="4214810" y="357166"/>
            <a:ext cx="4680520" cy="720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3 Dikdörtgen"/>
          <p:cNvSpPr/>
          <p:nvPr/>
        </p:nvSpPr>
        <p:spPr>
          <a:xfrm>
            <a:off x="6829808" y="6300609"/>
            <a:ext cx="2638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Eğitim ve Rehberlik </a:t>
            </a:r>
          </a:p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Hizmetleri Şubesi</a:t>
            </a:r>
            <a:endParaRPr lang="tr-TR" sz="16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İçerik Yer Tutucusu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15734570"/>
              </p:ext>
            </p:extLst>
          </p:nvPr>
        </p:nvGraphicFramePr>
        <p:xfrm>
          <a:off x="428596" y="1285859"/>
          <a:ext cx="8429684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357191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Türü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aseline="0" dirty="0" smtClean="0"/>
                        <a:t>İŞİTME YETERSİZLİĞİ </a:t>
                      </a:r>
                      <a:endParaRPr lang="tr-TR" sz="1400" dirty="0" smtClean="0"/>
                    </a:p>
                    <a:p>
                      <a:endParaRPr lang="tr-TR" sz="1400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</a:tr>
              <a:tr h="289565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Şekli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2417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Yüz Ölçümü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9535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Bulunduğu Kat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95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Öğretmenleri Kadro Durumu</a:t>
                      </a:r>
                      <a:endParaRPr lang="tr-TR" sz="1200" b="1" dirty="0" smtClean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3513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ÖES Kontenjanı / Mevcudu / Devam Eden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Dikdörtgen"/>
          <p:cNvSpPr/>
          <p:nvPr/>
        </p:nvSpPr>
        <p:spPr>
          <a:xfrm>
            <a:off x="1000100" y="714357"/>
            <a:ext cx="72152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                                                        </a:t>
            </a:r>
            <a:r>
              <a:rPr lang="tr-TR" sz="2400" b="1" dirty="0" smtClean="0"/>
              <a:t>…… lisesi</a:t>
            </a:r>
            <a:endParaRPr lang="tr-TR" sz="2400" dirty="0" smtClean="0"/>
          </a:p>
          <a:p>
            <a:r>
              <a:rPr lang="tr-TR" sz="2400" b="1" dirty="0" smtClean="0"/>
              <a:t/>
            </a:r>
            <a:br>
              <a:rPr lang="tr-TR" sz="2400" b="1" dirty="0" smtClean="0"/>
            </a:br>
            <a:endParaRPr lang="tr-TR" sz="2400" dirty="0"/>
          </a:p>
        </p:txBody>
      </p:sp>
      <p:graphicFrame>
        <p:nvGraphicFramePr>
          <p:cNvPr id="11" name="Tablo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96527454"/>
              </p:ext>
            </p:extLst>
          </p:nvPr>
        </p:nvGraphicFramePr>
        <p:xfrm>
          <a:off x="428596" y="3643314"/>
          <a:ext cx="8429684" cy="2783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4"/>
              </a:tblGrid>
              <a:tr h="2783322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SINIFIN RESMİ</a:t>
                      </a:r>
                      <a:endParaRPr lang="tr-TR" sz="2800" dirty="0"/>
                    </a:p>
                  </a:txBody>
                  <a:tcPr marL="68580" marR="68580" marT="34290" marB="3429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452203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logo.jpg"/>
          <p:cNvPicPr>
            <a:picLocks noChangeAspect="1"/>
          </p:cNvPicPr>
          <p:nvPr/>
        </p:nvPicPr>
        <p:blipFill>
          <a:blip r:embed="rId3" cstate="print"/>
          <a:srcRect l="35825" t="40200" r="36613" b="38800"/>
          <a:stretch>
            <a:fillRect/>
          </a:stretch>
        </p:blipFill>
        <p:spPr>
          <a:xfrm>
            <a:off x="35496" y="0"/>
            <a:ext cx="2520280" cy="1080120"/>
          </a:xfrm>
          <a:prstGeom prst="rect">
            <a:avLst/>
          </a:prstGeom>
        </p:spPr>
      </p:pic>
      <p:sp>
        <p:nvSpPr>
          <p:cNvPr id="10" name="9 Dikdörtgen"/>
          <p:cNvSpPr/>
          <p:nvPr/>
        </p:nvSpPr>
        <p:spPr>
          <a:xfrm>
            <a:off x="4214810" y="357166"/>
            <a:ext cx="4680520" cy="720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3 Dikdörtgen"/>
          <p:cNvSpPr/>
          <p:nvPr/>
        </p:nvSpPr>
        <p:spPr>
          <a:xfrm>
            <a:off x="6829808" y="6300609"/>
            <a:ext cx="2638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Eğitim ve Rehberlik </a:t>
            </a:r>
          </a:p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Hizmetleri Şubesi</a:t>
            </a:r>
            <a:endParaRPr lang="tr-TR" sz="16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İçerik Yer Tutucusu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15734570"/>
              </p:ext>
            </p:extLst>
          </p:nvPr>
        </p:nvGraphicFramePr>
        <p:xfrm>
          <a:off x="428596" y="1285859"/>
          <a:ext cx="8429684" cy="199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275553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Türü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baseline="0" dirty="0" smtClean="0"/>
                        <a:t>GÖRME YETERSİZLİĞİ </a:t>
                      </a:r>
                      <a:endParaRPr lang="tr-TR" sz="1400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</a:tr>
              <a:tr h="289565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Şekli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2417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Yüz Ölçümü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9535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Bulunduğu Kat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95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Öğretmenleri Kadro Durumu</a:t>
                      </a:r>
                      <a:endParaRPr lang="tr-TR" sz="1200" b="1" dirty="0" smtClean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3513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ÖES Kontenjanı / Mevcudu / Devam Eden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Dikdörtgen"/>
          <p:cNvSpPr/>
          <p:nvPr/>
        </p:nvSpPr>
        <p:spPr>
          <a:xfrm>
            <a:off x="1000100" y="714357"/>
            <a:ext cx="72152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                                                          </a:t>
            </a:r>
            <a:r>
              <a:rPr lang="tr-TR" sz="2400" b="1" dirty="0" smtClean="0"/>
              <a:t>…… ortaokulu</a:t>
            </a:r>
            <a:endParaRPr lang="tr-TR" sz="2400" dirty="0" smtClean="0"/>
          </a:p>
          <a:p>
            <a:r>
              <a:rPr lang="tr-TR" sz="2400" b="1" dirty="0" smtClean="0"/>
              <a:t/>
            </a:r>
            <a:br>
              <a:rPr lang="tr-TR" sz="2400" b="1" dirty="0" smtClean="0"/>
            </a:br>
            <a:endParaRPr lang="tr-TR" sz="2400" dirty="0"/>
          </a:p>
        </p:txBody>
      </p:sp>
      <p:graphicFrame>
        <p:nvGraphicFramePr>
          <p:cNvPr id="11" name="Tablo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96527454"/>
              </p:ext>
            </p:extLst>
          </p:nvPr>
        </p:nvGraphicFramePr>
        <p:xfrm>
          <a:off x="428596" y="3357562"/>
          <a:ext cx="8429684" cy="3069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4"/>
              </a:tblGrid>
              <a:tr h="3069074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SINIFIN RESMİ</a:t>
                      </a:r>
                      <a:endParaRPr lang="tr-TR" sz="2800" dirty="0"/>
                    </a:p>
                  </a:txBody>
                  <a:tcPr marL="68580" marR="68580" marT="34290" marB="3429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452203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42910" y="1142985"/>
            <a:ext cx="7851803" cy="1500198"/>
          </a:xfrm>
        </p:spPr>
        <p:txBody>
          <a:bodyPr/>
          <a:lstStyle/>
          <a:p>
            <a:r>
              <a:rPr lang="tr-TR" dirty="0" smtClean="0"/>
              <a:t>Örnek doldurulmuş sayfa</a:t>
            </a:r>
            <a:endParaRPr lang="tr-TR" dirty="0"/>
          </a:p>
        </p:txBody>
      </p:sp>
      <p:pic>
        <p:nvPicPr>
          <p:cNvPr id="4" name="3 Resim" descr="logo.jpg"/>
          <p:cNvPicPr>
            <a:picLocks noChangeAspect="1"/>
          </p:cNvPicPr>
          <p:nvPr/>
        </p:nvPicPr>
        <p:blipFill>
          <a:blip r:embed="rId2" cstate="print"/>
          <a:srcRect l="35825" t="40200" r="36613" b="38800"/>
          <a:stretch>
            <a:fillRect/>
          </a:stretch>
        </p:blipFill>
        <p:spPr>
          <a:xfrm>
            <a:off x="35496" y="0"/>
            <a:ext cx="2520280" cy="1080120"/>
          </a:xfrm>
          <a:prstGeom prst="rect">
            <a:avLst/>
          </a:prstGeom>
        </p:spPr>
      </p:pic>
      <p:sp>
        <p:nvSpPr>
          <p:cNvPr id="5" name="4 Dikdörtgen"/>
          <p:cNvSpPr/>
          <p:nvPr/>
        </p:nvSpPr>
        <p:spPr>
          <a:xfrm>
            <a:off x="4214810" y="357166"/>
            <a:ext cx="4680520" cy="720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Dikdörtgen"/>
          <p:cNvSpPr/>
          <p:nvPr/>
        </p:nvSpPr>
        <p:spPr>
          <a:xfrm>
            <a:off x="6829808" y="6300609"/>
            <a:ext cx="2638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Eğitim ve Rehberlik </a:t>
            </a:r>
          </a:p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Hizmetleri Şubesi</a:t>
            </a:r>
            <a:endParaRPr lang="tr-TR" sz="16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logo.jpg"/>
          <p:cNvPicPr>
            <a:picLocks noChangeAspect="1"/>
          </p:cNvPicPr>
          <p:nvPr/>
        </p:nvPicPr>
        <p:blipFill>
          <a:blip r:embed="rId3" cstate="print"/>
          <a:srcRect l="35825" t="40200" r="36613" b="38800"/>
          <a:stretch>
            <a:fillRect/>
          </a:stretch>
        </p:blipFill>
        <p:spPr>
          <a:xfrm>
            <a:off x="35496" y="0"/>
            <a:ext cx="2520280" cy="1080120"/>
          </a:xfrm>
          <a:prstGeom prst="rect">
            <a:avLst/>
          </a:prstGeom>
        </p:spPr>
      </p:pic>
      <p:sp>
        <p:nvSpPr>
          <p:cNvPr id="10" name="9 Dikdörtgen"/>
          <p:cNvSpPr/>
          <p:nvPr/>
        </p:nvSpPr>
        <p:spPr>
          <a:xfrm>
            <a:off x="4214810" y="357166"/>
            <a:ext cx="4680520" cy="720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aphicFrame>
        <p:nvGraphicFramePr>
          <p:cNvPr id="6" name="İçerik Yer Tutucusu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15734570"/>
              </p:ext>
            </p:extLst>
          </p:nvPr>
        </p:nvGraphicFramePr>
        <p:xfrm>
          <a:off x="428596" y="1285859"/>
          <a:ext cx="8429684" cy="199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275553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Türü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baseline="0" dirty="0" smtClean="0"/>
                        <a:t>Otizm( orta-ağır)</a:t>
                      </a:r>
                      <a:endParaRPr lang="tr-TR" sz="1400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</a:tr>
              <a:tr h="289565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Şekli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Tam gün</a:t>
                      </a:r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2417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Yüz Ölçümü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40</a:t>
                      </a:r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9535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Bulunduğu Kat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Zemin kat</a:t>
                      </a:r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95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Öğretmenleri Kadro Durumu</a:t>
                      </a:r>
                      <a:endParaRPr lang="tr-TR" sz="1200" b="1" dirty="0" smtClean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 </a:t>
                      </a:r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3513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ÖES Kontenjanı / Mevcudu / Devam Eden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4/3/2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Dikdörtgen"/>
          <p:cNvSpPr/>
          <p:nvPr/>
        </p:nvSpPr>
        <p:spPr>
          <a:xfrm>
            <a:off x="1000100" y="714357"/>
            <a:ext cx="72152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                                                          </a:t>
            </a:r>
            <a:r>
              <a:rPr lang="tr-TR" sz="2400" b="1" dirty="0" smtClean="0"/>
              <a:t>…… ortaokulu</a:t>
            </a:r>
            <a:endParaRPr lang="tr-TR" sz="2400" dirty="0" smtClean="0"/>
          </a:p>
          <a:p>
            <a:r>
              <a:rPr lang="tr-TR" sz="2400" b="1" dirty="0" smtClean="0"/>
              <a:t/>
            </a:r>
            <a:br>
              <a:rPr lang="tr-TR" sz="2400" b="1" dirty="0" smtClean="0"/>
            </a:br>
            <a:endParaRPr lang="tr-TR" sz="2400" dirty="0"/>
          </a:p>
        </p:txBody>
      </p:sp>
      <p:graphicFrame>
        <p:nvGraphicFramePr>
          <p:cNvPr id="11" name="Tablo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96527454"/>
              </p:ext>
            </p:extLst>
          </p:nvPr>
        </p:nvGraphicFramePr>
        <p:xfrm>
          <a:off x="428596" y="3357562"/>
          <a:ext cx="8429684" cy="3069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4"/>
              </a:tblGrid>
              <a:tr h="3069074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SINIFIN RESMİ</a:t>
                      </a:r>
                      <a:endParaRPr lang="tr-TR" sz="2800" dirty="0"/>
                    </a:p>
                  </a:txBody>
                  <a:tcPr marL="68580" marR="68580" marT="34290" marB="3429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" name="Picture 2" descr="C:\Users\IST_MEM\Desktop\IMG_9880.jpg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3429000"/>
            <a:ext cx="8358246" cy="3000396"/>
          </a:xfrm>
          <a:prstGeom prst="rect">
            <a:avLst/>
          </a:prstGeom>
          <a:solidFill>
            <a:srgbClr val="C00000"/>
          </a:solidFill>
          <a:ln w="50800">
            <a:solidFill>
              <a:srgbClr val="C00000"/>
            </a:solidFill>
          </a:ln>
        </p:spPr>
      </p:pic>
      <p:sp>
        <p:nvSpPr>
          <p:cNvPr id="12" name="11 Dikdörtgen"/>
          <p:cNvSpPr/>
          <p:nvPr/>
        </p:nvSpPr>
        <p:spPr>
          <a:xfrm>
            <a:off x="6829808" y="6300609"/>
            <a:ext cx="2638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Eğitim ve Rehberlik </a:t>
            </a:r>
          </a:p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Hizmetleri Şubesi</a:t>
            </a:r>
            <a:endParaRPr lang="tr-TR" sz="16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52203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kapak sayfası.jpg"/>
          <p:cNvPicPr>
            <a:picLocks noChangeAspect="1"/>
          </p:cNvPicPr>
          <p:nvPr/>
        </p:nvPicPr>
        <p:blipFill>
          <a:blip r:embed="rId2" cstate="print"/>
          <a:srcRect l="40549" t="17800" r="40551" b="8001"/>
          <a:stretch>
            <a:fillRect/>
          </a:stretch>
        </p:blipFill>
        <p:spPr>
          <a:xfrm>
            <a:off x="-36512" y="0"/>
            <a:ext cx="3024336" cy="6858000"/>
          </a:xfrm>
          <a:prstGeom prst="rect">
            <a:avLst/>
          </a:prstGeom>
        </p:spPr>
      </p:pic>
      <p:sp>
        <p:nvSpPr>
          <p:cNvPr id="6" name="5 Metin kutusu"/>
          <p:cNvSpPr txBox="1"/>
          <p:nvPr/>
        </p:nvSpPr>
        <p:spPr>
          <a:xfrm>
            <a:off x="3059832" y="2852936"/>
            <a:ext cx="5760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Teşekkür Ederiz.</a:t>
            </a:r>
          </a:p>
        </p:txBody>
      </p:sp>
      <p:sp>
        <p:nvSpPr>
          <p:cNvPr id="5" name="4 Dikdörtgen"/>
          <p:cNvSpPr/>
          <p:nvPr/>
        </p:nvSpPr>
        <p:spPr>
          <a:xfrm>
            <a:off x="6829808" y="6300609"/>
            <a:ext cx="2638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Eğitim ve Rehberlik </a:t>
            </a:r>
          </a:p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Hizmetleri Şubesi</a:t>
            </a:r>
            <a:endParaRPr lang="tr-TR" sz="16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logo.jpg"/>
          <p:cNvPicPr>
            <a:picLocks noChangeAspect="1"/>
          </p:cNvPicPr>
          <p:nvPr/>
        </p:nvPicPr>
        <p:blipFill>
          <a:blip r:embed="rId3" cstate="print"/>
          <a:srcRect l="35825" t="40200" r="36613" b="38800"/>
          <a:stretch>
            <a:fillRect/>
          </a:stretch>
        </p:blipFill>
        <p:spPr>
          <a:xfrm>
            <a:off x="35496" y="0"/>
            <a:ext cx="2520280" cy="1080120"/>
          </a:xfrm>
          <a:prstGeom prst="rect">
            <a:avLst/>
          </a:prstGeom>
        </p:spPr>
      </p:pic>
      <p:sp>
        <p:nvSpPr>
          <p:cNvPr id="10" name="9 Dikdörtgen"/>
          <p:cNvSpPr/>
          <p:nvPr/>
        </p:nvSpPr>
        <p:spPr>
          <a:xfrm>
            <a:off x="3571868" y="714356"/>
            <a:ext cx="4749678" cy="1229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3 Dikdörtgen"/>
          <p:cNvSpPr/>
          <p:nvPr/>
        </p:nvSpPr>
        <p:spPr>
          <a:xfrm>
            <a:off x="6829808" y="6300609"/>
            <a:ext cx="2638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Eğitim ve Rehberlik </a:t>
            </a:r>
          </a:p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Hizmetleri Şubesi</a:t>
            </a:r>
            <a:endParaRPr lang="tr-TR" sz="16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1" name="İçerik Yer Tutucusu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609520148"/>
              </p:ext>
            </p:extLst>
          </p:nvPr>
        </p:nvGraphicFramePr>
        <p:xfrm>
          <a:off x="642909" y="2214554"/>
          <a:ext cx="8001057" cy="3357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3311"/>
                <a:gridCol w="1029499"/>
                <a:gridCol w="1638222"/>
                <a:gridCol w="1706481"/>
                <a:gridCol w="1723544"/>
              </a:tblGrid>
              <a:tr h="750138">
                <a:tc>
                  <a:txBody>
                    <a:bodyPr/>
                    <a:lstStyle/>
                    <a:p>
                      <a:r>
                        <a:rPr lang="tr-TR" sz="1400" b="1" dirty="0" smtClean="0"/>
                        <a:t>Okul Türü</a:t>
                      </a:r>
                      <a:endParaRPr lang="tr-TR" sz="1400" b="1" dirty="0"/>
                    </a:p>
                  </a:txBody>
                  <a:tcPr marL="68580" marR="68580" marT="34290" marB="3429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ODA SAYISI</a:t>
                      </a:r>
                      <a:endParaRPr lang="tr-TR" sz="1400" b="1" dirty="0"/>
                    </a:p>
                  </a:txBody>
                  <a:tcPr marL="68580" marR="68580" marT="34290" marB="3429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GÖREVLİ ÖĞRETMEN</a:t>
                      </a:r>
                      <a:endParaRPr lang="tr-TR" sz="1400" b="1" dirty="0"/>
                    </a:p>
                  </a:txBody>
                  <a:tcPr marL="68580" marR="68580" marT="34290" marB="3429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EĞİTİM ALAN ÖZEL YETENEKLİ</a:t>
                      </a:r>
                      <a:r>
                        <a:rPr lang="tr-TR" sz="1400" b="1" baseline="0" dirty="0" smtClean="0"/>
                        <a:t> </a:t>
                      </a:r>
                      <a:r>
                        <a:rPr lang="tr-TR" sz="1400" b="1" dirty="0" smtClean="0"/>
                        <a:t> ÖĞRENCİ</a:t>
                      </a:r>
                      <a:endParaRPr lang="tr-TR" sz="1400" b="1" dirty="0"/>
                    </a:p>
                  </a:txBody>
                  <a:tcPr marL="68580" marR="68580" marT="34290" marB="3429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EĞİTİM ALAN   KAYNAŞTIRMA ÖĞRENCİ</a:t>
                      </a:r>
                    </a:p>
                  </a:txBody>
                  <a:tcPr marL="68580" marR="68580" marT="34290" marB="34290" anchor="ctr">
                    <a:solidFill>
                      <a:srgbClr val="C00000"/>
                    </a:solidFill>
                  </a:tcPr>
                </a:tc>
              </a:tr>
              <a:tr h="651862"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İlkokul</a:t>
                      </a:r>
                      <a:endParaRPr lang="tr-TR" sz="20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51862"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Ortaokul</a:t>
                      </a:r>
                      <a:endParaRPr lang="tr-TR" sz="20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51862"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Lise</a:t>
                      </a:r>
                      <a:endParaRPr lang="tr-TR" sz="20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51862"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Toplam</a:t>
                      </a:r>
                      <a:endParaRPr lang="tr-TR" sz="20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Unvan 1"/>
          <p:cNvSpPr txBox="1">
            <a:spLocks/>
          </p:cNvSpPr>
          <p:nvPr/>
        </p:nvSpPr>
        <p:spPr>
          <a:xfrm>
            <a:off x="714349" y="928670"/>
            <a:ext cx="8028818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İLÇEMİZ OKULLARINDA AÇILAN </a:t>
            </a: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DESTEK EĞİTİM </a:t>
            </a: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ODASI VERİLERİ</a:t>
            </a:r>
            <a:endParaRPr kumimoji="0" lang="tr-T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89367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logo.jpg"/>
          <p:cNvPicPr>
            <a:picLocks noChangeAspect="1"/>
          </p:cNvPicPr>
          <p:nvPr/>
        </p:nvPicPr>
        <p:blipFill>
          <a:blip r:embed="rId3" cstate="print"/>
          <a:srcRect l="35825" t="40200" r="36613" b="38800"/>
          <a:stretch>
            <a:fillRect/>
          </a:stretch>
        </p:blipFill>
        <p:spPr>
          <a:xfrm>
            <a:off x="0" y="0"/>
            <a:ext cx="2520280" cy="1080120"/>
          </a:xfrm>
          <a:prstGeom prst="rect">
            <a:avLst/>
          </a:prstGeom>
        </p:spPr>
      </p:pic>
      <p:sp>
        <p:nvSpPr>
          <p:cNvPr id="10" name="9 Dikdörtgen"/>
          <p:cNvSpPr/>
          <p:nvPr/>
        </p:nvSpPr>
        <p:spPr>
          <a:xfrm>
            <a:off x="4283968" y="836712"/>
            <a:ext cx="4680520" cy="720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643702" y="6259136"/>
            <a:ext cx="2753404" cy="598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Eğitim ve Rehberlik </a:t>
            </a:r>
          </a:p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Hizmetleri Şubesi</a:t>
            </a:r>
            <a:endParaRPr lang="tr-TR" sz="16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Unvan 1"/>
          <p:cNvSpPr txBox="1">
            <a:spLocks/>
          </p:cNvSpPr>
          <p:nvPr/>
        </p:nvSpPr>
        <p:spPr>
          <a:xfrm>
            <a:off x="1643042" y="1000108"/>
            <a:ext cx="7261964" cy="8792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İLÇEMİZ OKULLARINDA </a:t>
            </a: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EVDE EĞİTİM </a:t>
            </a: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ALAN ÖĞRENCİ SAYILARI</a:t>
            </a:r>
            <a:endParaRPr kumimoji="0" lang="tr-T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İçerik Yer Tutucusu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181705910"/>
              </p:ext>
            </p:extLst>
          </p:nvPr>
        </p:nvGraphicFramePr>
        <p:xfrm>
          <a:off x="214282" y="1778695"/>
          <a:ext cx="8643998" cy="3864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156"/>
                <a:gridCol w="4214842"/>
              </a:tblGrid>
              <a:tr h="723373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Okul Türü</a:t>
                      </a:r>
                      <a:endParaRPr lang="tr-TR" sz="2400" dirty="0"/>
                    </a:p>
                  </a:txBody>
                  <a:tcPr marL="68580" marR="68580" marT="34290" marB="3429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Öğrenci Sayısı</a:t>
                      </a:r>
                      <a:endParaRPr lang="tr-TR" sz="2400" dirty="0"/>
                    </a:p>
                  </a:txBody>
                  <a:tcPr marL="68580" marR="68580" marT="34290" marB="34290" anchor="ctr">
                    <a:solidFill>
                      <a:srgbClr val="C00000"/>
                    </a:solidFill>
                  </a:tcPr>
                </a:tc>
              </a:tr>
              <a:tr h="723373"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Anasınıfı</a:t>
                      </a:r>
                      <a:endParaRPr lang="tr-TR" sz="24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04534"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İlkokul</a:t>
                      </a:r>
                      <a:endParaRPr lang="tr-TR" sz="24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4534"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Ortaokul</a:t>
                      </a:r>
                      <a:endParaRPr lang="tr-TR" sz="24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04534"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Lise</a:t>
                      </a:r>
                      <a:endParaRPr lang="tr-TR" sz="24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4534"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Toplam</a:t>
                      </a:r>
                      <a:endParaRPr lang="tr-TR" sz="24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logo.jpg"/>
          <p:cNvPicPr>
            <a:picLocks noChangeAspect="1"/>
          </p:cNvPicPr>
          <p:nvPr/>
        </p:nvPicPr>
        <p:blipFill>
          <a:blip r:embed="rId3" cstate="print"/>
          <a:srcRect l="35825" t="40200" r="36613" b="38800"/>
          <a:stretch>
            <a:fillRect/>
          </a:stretch>
        </p:blipFill>
        <p:spPr>
          <a:xfrm>
            <a:off x="0" y="0"/>
            <a:ext cx="2016224" cy="864096"/>
          </a:xfrm>
          <a:prstGeom prst="rect">
            <a:avLst/>
          </a:prstGeom>
        </p:spPr>
      </p:pic>
      <p:sp>
        <p:nvSpPr>
          <p:cNvPr id="4" name="3 Dikdörtgen"/>
          <p:cNvSpPr/>
          <p:nvPr/>
        </p:nvSpPr>
        <p:spPr>
          <a:xfrm>
            <a:off x="6829808" y="6300609"/>
            <a:ext cx="2638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Eğitim ve Rehberlik </a:t>
            </a:r>
          </a:p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Hizmetleri Şubesi</a:t>
            </a:r>
            <a:endParaRPr lang="tr-TR" sz="16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4283968" y="836712"/>
            <a:ext cx="4680520" cy="720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Unvan 1"/>
          <p:cNvSpPr txBox="1">
            <a:spLocks/>
          </p:cNvSpPr>
          <p:nvPr/>
        </p:nvSpPr>
        <p:spPr>
          <a:xfrm>
            <a:off x="1142976" y="1071546"/>
            <a:ext cx="6810376" cy="8058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İLÇEMİZ OKULLARINDA </a:t>
            </a: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HASTANEDE EĞİTİM </a:t>
            </a: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ALAN ÖĞRENCİ SAYILARI</a:t>
            </a:r>
            <a:endParaRPr kumimoji="0" lang="tr-T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İçerik Yer Tutucusu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52710628"/>
              </p:ext>
            </p:extLst>
          </p:nvPr>
        </p:nvGraphicFramePr>
        <p:xfrm>
          <a:off x="357158" y="2214556"/>
          <a:ext cx="8358246" cy="3357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4796"/>
                <a:gridCol w="3823450"/>
              </a:tblGrid>
              <a:tr h="628424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Okul Türü</a:t>
                      </a:r>
                      <a:endParaRPr lang="tr-TR" sz="2400" dirty="0"/>
                    </a:p>
                  </a:txBody>
                  <a:tcPr marL="68580" marR="68580" marT="34290" marB="3429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Öğrenci Sayısı</a:t>
                      </a:r>
                      <a:endParaRPr lang="tr-TR" sz="2400" dirty="0"/>
                    </a:p>
                  </a:txBody>
                  <a:tcPr marL="68580" marR="68580" marT="34290" marB="34290" anchor="ctr">
                    <a:solidFill>
                      <a:srgbClr val="C00000"/>
                    </a:solidFill>
                  </a:tcPr>
                </a:tc>
              </a:tr>
              <a:tr h="628424"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Anasınıfı</a:t>
                      </a:r>
                      <a:endParaRPr lang="tr-TR" sz="24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25184"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İlkokul</a:t>
                      </a:r>
                      <a:endParaRPr lang="tr-TR" sz="24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25184"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Ortaokul</a:t>
                      </a:r>
                      <a:endParaRPr lang="tr-TR" sz="24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25184"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Lise</a:t>
                      </a:r>
                      <a:endParaRPr lang="tr-TR" sz="24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25184"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Toplam</a:t>
                      </a:r>
                      <a:endParaRPr lang="tr-TR" sz="24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6858016" y="6273224"/>
            <a:ext cx="3182032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Eğitim ve Rehberlik </a:t>
            </a:r>
          </a:p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Hizmetleri Şubesi</a:t>
            </a:r>
            <a:endParaRPr lang="tr-TR" sz="16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4283968" y="836712"/>
            <a:ext cx="4680520" cy="720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6" name="5 Resim" descr="logo.jpg"/>
          <p:cNvPicPr>
            <a:picLocks noChangeAspect="1"/>
          </p:cNvPicPr>
          <p:nvPr/>
        </p:nvPicPr>
        <p:blipFill>
          <a:blip r:embed="rId3" cstate="print"/>
          <a:srcRect l="35825" t="40200" r="36613" b="38800"/>
          <a:stretch>
            <a:fillRect/>
          </a:stretch>
        </p:blipFill>
        <p:spPr>
          <a:xfrm>
            <a:off x="0" y="0"/>
            <a:ext cx="2016224" cy="864096"/>
          </a:xfrm>
          <a:prstGeom prst="rect">
            <a:avLst/>
          </a:prstGeom>
        </p:spPr>
      </p:pic>
      <p:sp>
        <p:nvSpPr>
          <p:cNvPr id="7" name="Unvan 1"/>
          <p:cNvSpPr txBox="1">
            <a:spLocks/>
          </p:cNvSpPr>
          <p:nvPr/>
        </p:nvSpPr>
        <p:spPr>
          <a:xfrm>
            <a:off x="1357290" y="1000108"/>
            <a:ext cx="7086600" cy="7573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İLÇEMİZDE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AÇILAN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ÖZEL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EĞİTİM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SINIFLARI 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ÖĞRENCİ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SAYILARI</a:t>
            </a:r>
            <a:endParaRPr kumimoji="0" lang="tr-T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İçerik Yer Tutucusu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14244822"/>
              </p:ext>
            </p:extLst>
          </p:nvPr>
        </p:nvGraphicFramePr>
        <p:xfrm>
          <a:off x="571472" y="2000242"/>
          <a:ext cx="8143932" cy="3571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5950"/>
                <a:gridCol w="1224279"/>
                <a:gridCol w="1281555"/>
                <a:gridCol w="1040537"/>
                <a:gridCol w="1264223"/>
                <a:gridCol w="816851"/>
                <a:gridCol w="1040537"/>
              </a:tblGrid>
              <a:tr h="668537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Okul Türü</a:t>
                      </a:r>
                      <a:endParaRPr lang="tr-TR" sz="1800" dirty="0"/>
                    </a:p>
                  </a:txBody>
                  <a:tcPr marL="68580" marR="68580" marT="34290" marB="3429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Hafif</a:t>
                      </a:r>
                      <a:r>
                        <a:rPr lang="tr-TR" sz="1800" baseline="0" dirty="0" smtClean="0"/>
                        <a:t> Zihinsel</a:t>
                      </a:r>
                      <a:endParaRPr lang="tr-TR" sz="1800" dirty="0"/>
                    </a:p>
                  </a:txBody>
                  <a:tcPr marL="68580" marR="68580" marT="34290" marB="3429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Orta-Ağır Zihinsel</a:t>
                      </a:r>
                      <a:endParaRPr lang="tr-TR" sz="1800" dirty="0"/>
                    </a:p>
                  </a:txBody>
                  <a:tcPr marL="68580" marR="68580" marT="34290" marB="3429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Hafif Otistik</a:t>
                      </a:r>
                      <a:endParaRPr lang="tr-TR" sz="1800" dirty="0"/>
                    </a:p>
                  </a:txBody>
                  <a:tcPr marL="68580" marR="68580" marT="34290" marB="3429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Orta –ağır </a:t>
                      </a:r>
                    </a:p>
                    <a:p>
                      <a:pPr algn="ctr"/>
                      <a:r>
                        <a:rPr lang="tr-TR" sz="1800" dirty="0" smtClean="0"/>
                        <a:t>Otistik</a:t>
                      </a:r>
                      <a:endParaRPr lang="tr-TR" sz="1800" dirty="0"/>
                    </a:p>
                  </a:txBody>
                  <a:tcPr marL="68580" marR="68580" marT="34290" marB="3429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Görme </a:t>
                      </a:r>
                      <a:endParaRPr lang="tr-TR" sz="1800" dirty="0"/>
                    </a:p>
                  </a:txBody>
                  <a:tcPr marL="68580" marR="68580" marT="34290" marB="3429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İşitme </a:t>
                      </a:r>
                      <a:endParaRPr lang="tr-TR" sz="1800" dirty="0"/>
                    </a:p>
                  </a:txBody>
                  <a:tcPr marL="68580" marR="68580" marT="34290" marB="34290" anchor="ctr">
                    <a:solidFill>
                      <a:srgbClr val="C00000"/>
                    </a:solidFill>
                  </a:tcPr>
                </a:tc>
              </a:tr>
              <a:tr h="668537">
                <a:tc>
                  <a:txBody>
                    <a:bodyPr/>
                    <a:lstStyle/>
                    <a:p>
                      <a:r>
                        <a:rPr lang="tr-TR" sz="1800" b="1" dirty="0" smtClean="0"/>
                        <a:t>Anasınıfı</a:t>
                      </a:r>
                      <a:endParaRPr lang="tr-TR" sz="18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58706">
                <a:tc>
                  <a:txBody>
                    <a:bodyPr/>
                    <a:lstStyle/>
                    <a:p>
                      <a:r>
                        <a:rPr lang="tr-TR" sz="1800" b="1" dirty="0" smtClean="0"/>
                        <a:t>İlkokul</a:t>
                      </a:r>
                      <a:endParaRPr lang="tr-TR" sz="18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58706">
                <a:tc>
                  <a:txBody>
                    <a:bodyPr/>
                    <a:lstStyle/>
                    <a:p>
                      <a:r>
                        <a:rPr lang="tr-TR" sz="1800" b="1" dirty="0" smtClean="0"/>
                        <a:t>Ortaokul</a:t>
                      </a:r>
                      <a:endParaRPr lang="tr-TR" sz="18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58706">
                <a:tc>
                  <a:txBody>
                    <a:bodyPr/>
                    <a:lstStyle/>
                    <a:p>
                      <a:r>
                        <a:rPr lang="tr-TR" sz="1800" b="1" dirty="0" smtClean="0"/>
                        <a:t>Lise</a:t>
                      </a:r>
                      <a:endParaRPr lang="tr-TR" sz="18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58706">
                <a:tc>
                  <a:txBody>
                    <a:bodyPr/>
                    <a:lstStyle/>
                    <a:p>
                      <a:r>
                        <a:rPr lang="tr-TR" sz="1800" b="1" dirty="0" smtClean="0"/>
                        <a:t>Toplam</a:t>
                      </a:r>
                      <a:endParaRPr lang="tr-TR" sz="18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6858016" y="6273224"/>
            <a:ext cx="3182032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Eğitim ve Rehberlik </a:t>
            </a:r>
          </a:p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Hizmetleri Şubesi</a:t>
            </a:r>
            <a:endParaRPr lang="tr-TR" sz="16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4283968" y="785794"/>
            <a:ext cx="4680520" cy="1229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6" name="5 Resim" descr="logo.jpg"/>
          <p:cNvPicPr>
            <a:picLocks noChangeAspect="1"/>
          </p:cNvPicPr>
          <p:nvPr/>
        </p:nvPicPr>
        <p:blipFill>
          <a:blip r:embed="rId3" cstate="print"/>
          <a:srcRect l="35825" t="40200" r="36613" b="38800"/>
          <a:stretch>
            <a:fillRect/>
          </a:stretch>
        </p:blipFill>
        <p:spPr>
          <a:xfrm>
            <a:off x="0" y="0"/>
            <a:ext cx="2016224" cy="864096"/>
          </a:xfrm>
          <a:prstGeom prst="rect">
            <a:avLst/>
          </a:prstGeom>
        </p:spPr>
      </p:pic>
      <p:sp>
        <p:nvSpPr>
          <p:cNvPr id="7" name="Unvan 1"/>
          <p:cNvSpPr txBox="1">
            <a:spLocks/>
          </p:cNvSpPr>
          <p:nvPr/>
        </p:nvSpPr>
        <p:spPr>
          <a:xfrm>
            <a:off x="1357290" y="1000108"/>
            <a:ext cx="7086600" cy="7573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İLÇEMİZDE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AÇILAN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ÖZEL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EĞİTİM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SINIF 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SAYILARI</a:t>
            </a:r>
            <a:endParaRPr kumimoji="0" lang="tr-T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İçerik Yer Tutucusu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14244822"/>
              </p:ext>
            </p:extLst>
          </p:nvPr>
        </p:nvGraphicFramePr>
        <p:xfrm>
          <a:off x="571472" y="2000242"/>
          <a:ext cx="8143932" cy="3670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1271469"/>
                <a:gridCol w="1281555"/>
                <a:gridCol w="1040537"/>
                <a:gridCol w="1264223"/>
                <a:gridCol w="816851"/>
                <a:gridCol w="1040537"/>
              </a:tblGrid>
              <a:tr h="589673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Okul Türü</a:t>
                      </a:r>
                      <a:endParaRPr lang="tr-TR" sz="1800" dirty="0"/>
                    </a:p>
                  </a:txBody>
                  <a:tcPr marL="68580" marR="68580" marT="34290" marB="3429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Hafif</a:t>
                      </a:r>
                      <a:r>
                        <a:rPr lang="tr-TR" sz="1800" baseline="0" dirty="0" smtClean="0"/>
                        <a:t> Zihinsel</a:t>
                      </a:r>
                      <a:endParaRPr lang="tr-TR" sz="1800" dirty="0"/>
                    </a:p>
                  </a:txBody>
                  <a:tcPr marL="68580" marR="68580" marT="34290" marB="3429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Orta-Ağır Zihinsel</a:t>
                      </a:r>
                      <a:endParaRPr lang="tr-TR" sz="1800" dirty="0"/>
                    </a:p>
                  </a:txBody>
                  <a:tcPr marL="68580" marR="68580" marT="34290" marB="3429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Hafif Otistik</a:t>
                      </a:r>
                      <a:endParaRPr lang="tr-TR" sz="1800" dirty="0"/>
                    </a:p>
                  </a:txBody>
                  <a:tcPr marL="68580" marR="68580" marT="34290" marB="3429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Orta –ağır </a:t>
                      </a:r>
                    </a:p>
                    <a:p>
                      <a:pPr algn="ctr"/>
                      <a:r>
                        <a:rPr lang="tr-TR" sz="1800" dirty="0" smtClean="0"/>
                        <a:t>Otistik</a:t>
                      </a:r>
                      <a:endParaRPr lang="tr-TR" sz="1800" dirty="0"/>
                    </a:p>
                  </a:txBody>
                  <a:tcPr marL="68580" marR="68580" marT="34290" marB="3429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Görme </a:t>
                      </a:r>
                      <a:endParaRPr lang="tr-TR" sz="1800" dirty="0"/>
                    </a:p>
                  </a:txBody>
                  <a:tcPr marL="68580" marR="68580" marT="34290" marB="3429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İşitme </a:t>
                      </a:r>
                      <a:endParaRPr lang="tr-TR" sz="1800" dirty="0"/>
                    </a:p>
                  </a:txBody>
                  <a:tcPr marL="68580" marR="68580" marT="34290" marB="34290" anchor="ctr">
                    <a:solidFill>
                      <a:srgbClr val="C00000"/>
                    </a:solidFill>
                  </a:tcPr>
                </a:tc>
              </a:tr>
              <a:tr h="589673">
                <a:tc>
                  <a:txBody>
                    <a:bodyPr/>
                    <a:lstStyle/>
                    <a:p>
                      <a:r>
                        <a:rPr lang="tr-TR" sz="1800" b="1" dirty="0" smtClean="0"/>
                        <a:t>Anasınıfı</a:t>
                      </a:r>
                      <a:endParaRPr lang="tr-TR" sz="18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92798">
                <a:tc>
                  <a:txBody>
                    <a:bodyPr/>
                    <a:lstStyle/>
                    <a:p>
                      <a:r>
                        <a:rPr lang="tr-TR" sz="1800" b="1" dirty="0" smtClean="0"/>
                        <a:t>İlkokul</a:t>
                      </a:r>
                      <a:endParaRPr lang="tr-TR" sz="18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92798">
                <a:tc>
                  <a:txBody>
                    <a:bodyPr/>
                    <a:lstStyle/>
                    <a:p>
                      <a:r>
                        <a:rPr lang="tr-TR" sz="1800" b="1" dirty="0" smtClean="0"/>
                        <a:t>Ortaokul</a:t>
                      </a:r>
                      <a:endParaRPr lang="tr-TR" sz="18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92798">
                <a:tc>
                  <a:txBody>
                    <a:bodyPr/>
                    <a:lstStyle/>
                    <a:p>
                      <a:r>
                        <a:rPr lang="tr-TR" sz="1800" b="1" dirty="0" smtClean="0"/>
                        <a:t>Lise</a:t>
                      </a:r>
                      <a:endParaRPr lang="tr-TR" sz="18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92798">
                <a:tc>
                  <a:txBody>
                    <a:bodyPr/>
                    <a:lstStyle/>
                    <a:p>
                      <a:r>
                        <a:rPr lang="tr-TR" sz="1800" b="1" dirty="0" smtClean="0"/>
                        <a:t>Toplam</a:t>
                      </a:r>
                      <a:endParaRPr lang="tr-TR" sz="18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92798">
                <a:tc gridSpan="7">
                  <a:txBody>
                    <a:bodyPr/>
                    <a:lstStyle/>
                    <a:p>
                      <a:r>
                        <a:rPr lang="tr-TR" sz="1800" b="1" dirty="0" smtClean="0"/>
                        <a:t>Genel toplam:</a:t>
                      </a:r>
                      <a:endParaRPr lang="tr-TR" sz="18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logo.jpg"/>
          <p:cNvPicPr>
            <a:picLocks noChangeAspect="1"/>
          </p:cNvPicPr>
          <p:nvPr/>
        </p:nvPicPr>
        <p:blipFill>
          <a:blip r:embed="rId3" cstate="print"/>
          <a:srcRect l="35825" t="40200" r="36613" b="38800"/>
          <a:stretch>
            <a:fillRect/>
          </a:stretch>
        </p:blipFill>
        <p:spPr>
          <a:xfrm>
            <a:off x="35496" y="0"/>
            <a:ext cx="2520280" cy="1080120"/>
          </a:xfrm>
          <a:prstGeom prst="rect">
            <a:avLst/>
          </a:prstGeom>
        </p:spPr>
      </p:pic>
      <p:sp>
        <p:nvSpPr>
          <p:cNvPr id="10" name="9 Dikdörtgen"/>
          <p:cNvSpPr/>
          <p:nvPr/>
        </p:nvSpPr>
        <p:spPr>
          <a:xfrm>
            <a:off x="4214810" y="357166"/>
            <a:ext cx="4680520" cy="720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3 Dikdörtgen"/>
          <p:cNvSpPr/>
          <p:nvPr/>
        </p:nvSpPr>
        <p:spPr>
          <a:xfrm>
            <a:off x="6829808" y="6300609"/>
            <a:ext cx="2638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Eğitim ve Rehberlik </a:t>
            </a:r>
          </a:p>
          <a:p>
            <a:r>
              <a:rPr lang="tr-TR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Hizmetleri Şubesi</a:t>
            </a:r>
            <a:endParaRPr lang="tr-TR" sz="16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İçerik Yer Tutucusu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15734570"/>
              </p:ext>
            </p:extLst>
          </p:nvPr>
        </p:nvGraphicFramePr>
        <p:xfrm>
          <a:off x="428596" y="1285859"/>
          <a:ext cx="8429684" cy="199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275553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Türü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Hafif Zihinsel</a:t>
                      </a:r>
                      <a:r>
                        <a:rPr lang="tr-TR" sz="1400" baseline="0" dirty="0" smtClean="0"/>
                        <a:t> </a:t>
                      </a:r>
                      <a:endParaRPr lang="tr-TR" sz="1400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</a:tr>
              <a:tr h="289565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Sınıfında Uygulanan Eğitim Şekli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2417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Yüz Ölçümü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9535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Dersliğinin Bulunduğu Kat</a:t>
                      </a:r>
                      <a:endParaRPr lang="tr-TR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95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Özel Eğitim</a:t>
                      </a:r>
                      <a:r>
                        <a:rPr lang="tr-TR" sz="1200" b="1" baseline="0" dirty="0" smtClean="0"/>
                        <a:t> Sınıfı Öğretmenleri Kadro Durumu</a:t>
                      </a:r>
                      <a:endParaRPr lang="tr-TR" sz="1200" b="1" dirty="0" smtClean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3513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ÖES Kontenjanı / Mevcudu / Devam Eden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Dikdörtgen"/>
          <p:cNvSpPr/>
          <p:nvPr/>
        </p:nvSpPr>
        <p:spPr>
          <a:xfrm>
            <a:off x="1000100" y="714357"/>
            <a:ext cx="72152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                                                              </a:t>
            </a:r>
            <a:r>
              <a:rPr lang="tr-TR" sz="2400" b="1" dirty="0" smtClean="0"/>
              <a:t>…… Anaokulu </a:t>
            </a:r>
            <a:br>
              <a:rPr lang="tr-TR" sz="2400" b="1" dirty="0" smtClean="0"/>
            </a:br>
            <a:endParaRPr lang="tr-TR" sz="2400" dirty="0"/>
          </a:p>
        </p:txBody>
      </p:sp>
      <p:graphicFrame>
        <p:nvGraphicFramePr>
          <p:cNvPr id="11" name="Tablo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96527454"/>
              </p:ext>
            </p:extLst>
          </p:nvPr>
        </p:nvGraphicFramePr>
        <p:xfrm>
          <a:off x="357158" y="3429000"/>
          <a:ext cx="8501122" cy="2997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1122"/>
              </a:tblGrid>
              <a:tr h="2997636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SINIFIN RESMİ</a:t>
                      </a:r>
                      <a:endParaRPr lang="tr-TR" sz="2800" dirty="0"/>
                    </a:p>
                  </a:txBody>
                  <a:tcPr marL="68580" marR="68580" marT="34290" marB="3429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452203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1446</TotalTime>
  <Words>1624</Words>
  <Application>Microsoft Office PowerPoint</Application>
  <PresentationFormat>Ekran Gösterisi (4:3)</PresentationFormat>
  <Paragraphs>440</Paragraphs>
  <Slides>38</Slides>
  <Notes>32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38</vt:i4>
      </vt:variant>
    </vt:vector>
  </HeadingPairs>
  <TitlesOfParts>
    <vt:vector size="39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Slayt 28</vt:lpstr>
      <vt:lpstr>Slayt 29</vt:lpstr>
      <vt:lpstr>Slayt 30</vt:lpstr>
      <vt:lpstr>Slayt 31</vt:lpstr>
      <vt:lpstr>Slayt 32</vt:lpstr>
      <vt:lpstr>Slayt 33</vt:lpstr>
      <vt:lpstr>Slayt 34</vt:lpstr>
      <vt:lpstr>Slayt 35</vt:lpstr>
      <vt:lpstr>Örnek doldurulmuş sayfa</vt:lpstr>
      <vt:lpstr>Slayt 37</vt:lpstr>
      <vt:lpstr>Slayt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JÜLİDE ÖZTÜRK</dc:creator>
  <cp:lastModifiedBy>SevimAY</cp:lastModifiedBy>
  <cp:revision>633</cp:revision>
  <dcterms:modified xsi:type="dcterms:W3CDTF">2018-02-14T08:11:56Z</dcterms:modified>
</cp:coreProperties>
</file>