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945" r:id="rId2"/>
    <p:sldId id="1122" r:id="rId3"/>
    <p:sldId id="1101" r:id="rId4"/>
    <p:sldId id="1120" r:id="rId5"/>
    <p:sldId id="1134" r:id="rId6"/>
    <p:sldId id="1136" r:id="rId7"/>
    <p:sldId id="1125" r:id="rId8"/>
    <p:sldId id="1133" r:id="rId9"/>
    <p:sldId id="1137" r:id="rId10"/>
    <p:sldId id="1138" r:id="rId11"/>
    <p:sldId id="1139" r:id="rId12"/>
    <p:sldId id="1140" r:id="rId13"/>
    <p:sldId id="1141" r:id="rId14"/>
    <p:sldId id="1126" r:id="rId15"/>
    <p:sldId id="1143" r:id="rId16"/>
    <p:sldId id="1144" r:id="rId17"/>
    <p:sldId id="1145" r:id="rId18"/>
    <p:sldId id="1146" r:id="rId19"/>
    <p:sldId id="1147" r:id="rId20"/>
    <p:sldId id="1020" r:id="rId21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1" initials="HD" lastIdx="5" clrIdx="0"/>
  <p:cmAuthor id="1" name="Nagehan Ramazanoglu" initials="N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4F81BD"/>
    <a:srgbClr val="C0504D"/>
    <a:srgbClr val="0066FF"/>
    <a:srgbClr val="A3C1E5"/>
    <a:srgbClr val="FFFFCC"/>
    <a:srgbClr val="B3D07A"/>
    <a:srgbClr val="D6CCA3"/>
    <a:srgbClr val="9966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3250" autoAdjust="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EB2B1D-5490-4292-8131-649D6508B85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E6E5A811-9AE5-4D57-AF7B-6F5F1B901301}">
      <dgm:prSet/>
      <dgm:spPr/>
      <dgm:t>
        <a:bodyPr/>
        <a:lstStyle/>
        <a:p>
          <a:pPr algn="l"/>
          <a:r>
            <a:rPr lang="tr-TR" dirty="0" smtClean="0">
              <a:latin typeface="Times New Roman" pitchFamily="18" charset="0"/>
              <a:cs typeface="Times New Roman" pitchFamily="18" charset="0"/>
            </a:rPr>
            <a:t>2016-2017 Çağrı Döneminde Yaşanan Sorunlar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87C0650D-AD8F-446A-8544-732498B4A3E2}" type="parTrans" cxnId="{3372B037-6946-4517-82BA-6B5554C87706}">
      <dgm:prSet/>
      <dgm:spPr/>
      <dgm:t>
        <a:bodyPr/>
        <a:lstStyle/>
        <a:p>
          <a:endParaRPr lang="tr-TR"/>
        </a:p>
      </dgm:t>
    </dgm:pt>
    <dgm:pt modelId="{9CDF26A5-701D-41E0-A63A-B003DA75E5CF}" type="sibTrans" cxnId="{3372B037-6946-4517-82BA-6B5554C87706}">
      <dgm:prSet/>
      <dgm:spPr/>
      <dgm:t>
        <a:bodyPr/>
        <a:lstStyle/>
        <a:p>
          <a:endParaRPr lang="tr-TR"/>
        </a:p>
      </dgm:t>
    </dgm:pt>
    <dgm:pt modelId="{241F47CB-ADC9-477A-B6EC-E77309942B3E}">
      <dgm:prSet/>
      <dgm:spPr/>
      <dgm:t>
        <a:bodyPr/>
        <a:lstStyle/>
        <a:p>
          <a:pPr algn="l"/>
          <a:r>
            <a:rPr lang="tr-TR" dirty="0" smtClean="0">
              <a:latin typeface="Times New Roman" pitchFamily="18" charset="0"/>
              <a:cs typeface="Times New Roman" pitchFamily="18" charset="0"/>
            </a:rPr>
            <a:t>Karşılaşılan Sorunlara Çözüm Önerileri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E32A3D9A-BD45-4F0F-9BEF-58E14B123409}" type="parTrans" cxnId="{7CB8D485-F094-4D1E-94B8-8B250C02A01C}">
      <dgm:prSet/>
      <dgm:spPr/>
      <dgm:t>
        <a:bodyPr/>
        <a:lstStyle/>
        <a:p>
          <a:endParaRPr lang="tr-TR"/>
        </a:p>
      </dgm:t>
    </dgm:pt>
    <dgm:pt modelId="{70A4FDA1-2152-4B6C-B8CA-27CA4C7EFF02}" type="sibTrans" cxnId="{7CB8D485-F094-4D1E-94B8-8B250C02A01C}">
      <dgm:prSet/>
      <dgm:spPr/>
      <dgm:t>
        <a:bodyPr/>
        <a:lstStyle/>
        <a:p>
          <a:endParaRPr lang="tr-TR"/>
        </a:p>
      </dgm:t>
    </dgm:pt>
    <dgm:pt modelId="{957107EE-3394-4188-A0CC-78B54AEBB050}">
      <dgm:prSet/>
      <dgm:spPr/>
      <dgm:t>
        <a:bodyPr/>
        <a:lstStyle/>
        <a:p>
          <a:pPr algn="l"/>
          <a:r>
            <a:rPr lang="tr-TR" dirty="0" smtClean="0">
              <a:latin typeface="Times New Roman" pitchFamily="18" charset="0"/>
              <a:cs typeface="Times New Roman" pitchFamily="18" charset="0"/>
            </a:rPr>
            <a:t>4006-TÜBİTAK Bilim Fuarlarına Okulların Teşvik Edilmesi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3AA0584B-63CD-4EEB-A9A9-FC8AAD7A9B1F}" type="parTrans" cxnId="{8C3474CD-401E-43CB-862B-D7FF415BB625}">
      <dgm:prSet/>
      <dgm:spPr/>
      <dgm:t>
        <a:bodyPr/>
        <a:lstStyle/>
        <a:p>
          <a:endParaRPr lang="tr-TR"/>
        </a:p>
      </dgm:t>
    </dgm:pt>
    <dgm:pt modelId="{BDFDE67B-8D8D-4A5B-A6CB-30B87E02D371}" type="sibTrans" cxnId="{8C3474CD-401E-43CB-862B-D7FF415BB625}">
      <dgm:prSet/>
      <dgm:spPr/>
      <dgm:t>
        <a:bodyPr/>
        <a:lstStyle/>
        <a:p>
          <a:endParaRPr lang="tr-TR"/>
        </a:p>
      </dgm:t>
    </dgm:pt>
    <dgm:pt modelId="{B3C1906C-3128-4C7F-85B9-A9190EC0184F}" type="pres">
      <dgm:prSet presAssocID="{BDEB2B1D-5490-4292-8131-649D6508B8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F9D51DDD-B5BF-4403-8824-AE44D385B070}" type="pres">
      <dgm:prSet presAssocID="{BDEB2B1D-5490-4292-8131-649D6508B851}" presName="Name1" presStyleCnt="0"/>
      <dgm:spPr/>
    </dgm:pt>
    <dgm:pt modelId="{59006075-8BB6-4C44-A95A-D52D5D2D5BAA}" type="pres">
      <dgm:prSet presAssocID="{BDEB2B1D-5490-4292-8131-649D6508B851}" presName="cycle" presStyleCnt="0"/>
      <dgm:spPr/>
    </dgm:pt>
    <dgm:pt modelId="{AB8338BD-116F-4A5F-BE41-C20EA215253B}" type="pres">
      <dgm:prSet presAssocID="{BDEB2B1D-5490-4292-8131-649D6508B851}" presName="srcNode" presStyleLbl="node1" presStyleIdx="0" presStyleCnt="3"/>
      <dgm:spPr/>
    </dgm:pt>
    <dgm:pt modelId="{B933389E-0A88-4C11-BB3F-7548A02290A0}" type="pres">
      <dgm:prSet presAssocID="{BDEB2B1D-5490-4292-8131-649D6508B851}" presName="conn" presStyleLbl="parChTrans1D2" presStyleIdx="0" presStyleCnt="1"/>
      <dgm:spPr/>
      <dgm:t>
        <a:bodyPr/>
        <a:lstStyle/>
        <a:p>
          <a:endParaRPr lang="tr-TR"/>
        </a:p>
      </dgm:t>
    </dgm:pt>
    <dgm:pt modelId="{FA4DF229-851F-44AC-99E8-9950F4F976BA}" type="pres">
      <dgm:prSet presAssocID="{BDEB2B1D-5490-4292-8131-649D6508B851}" presName="extraNode" presStyleLbl="node1" presStyleIdx="0" presStyleCnt="3"/>
      <dgm:spPr/>
    </dgm:pt>
    <dgm:pt modelId="{10DED537-7D08-4C2B-BC82-87D54595A92B}" type="pres">
      <dgm:prSet presAssocID="{BDEB2B1D-5490-4292-8131-649D6508B851}" presName="dstNode" presStyleLbl="node1" presStyleIdx="0" presStyleCnt="3"/>
      <dgm:spPr/>
    </dgm:pt>
    <dgm:pt modelId="{1394F990-2244-40EE-92A9-4AD35B71EE0C}" type="pres">
      <dgm:prSet presAssocID="{E6E5A811-9AE5-4D57-AF7B-6F5F1B90130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D54BB-D637-4787-9E70-7F18E952DD38}" type="pres">
      <dgm:prSet presAssocID="{E6E5A811-9AE5-4D57-AF7B-6F5F1B901301}" presName="accent_1" presStyleCnt="0"/>
      <dgm:spPr/>
    </dgm:pt>
    <dgm:pt modelId="{0E82F1F4-AAF9-4CFA-9FFE-5F5CE41A9508}" type="pres">
      <dgm:prSet presAssocID="{E6E5A811-9AE5-4D57-AF7B-6F5F1B901301}" presName="accentRepeatNode" presStyleLbl="solidFgAcc1" presStyleIdx="0" presStyleCnt="3"/>
      <dgm:spPr/>
    </dgm:pt>
    <dgm:pt modelId="{AC2E7B84-53C2-475F-97FE-A8BAD8E983EB}" type="pres">
      <dgm:prSet presAssocID="{957107EE-3394-4188-A0CC-78B54AEBB05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E3DC7B-6349-428B-B5B9-EEBCFE744075}" type="pres">
      <dgm:prSet presAssocID="{957107EE-3394-4188-A0CC-78B54AEBB050}" presName="accent_2" presStyleCnt="0"/>
      <dgm:spPr/>
    </dgm:pt>
    <dgm:pt modelId="{79A66DDD-C88A-4B71-A771-4DF20427F148}" type="pres">
      <dgm:prSet presAssocID="{957107EE-3394-4188-A0CC-78B54AEBB050}" presName="accentRepeatNode" presStyleLbl="solidFgAcc1" presStyleIdx="1" presStyleCnt="3"/>
      <dgm:spPr/>
    </dgm:pt>
    <dgm:pt modelId="{59190968-1573-4DC8-ABCB-0ED64235753D}" type="pres">
      <dgm:prSet presAssocID="{241F47CB-ADC9-477A-B6EC-E77309942B3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CA058D-2248-4A81-8F1A-BFFE753EED07}" type="pres">
      <dgm:prSet presAssocID="{241F47CB-ADC9-477A-B6EC-E77309942B3E}" presName="accent_3" presStyleCnt="0"/>
      <dgm:spPr/>
    </dgm:pt>
    <dgm:pt modelId="{EF2AA8AC-CAFD-4C9F-80FA-5429C4E2A911}" type="pres">
      <dgm:prSet presAssocID="{241F47CB-ADC9-477A-B6EC-E77309942B3E}" presName="accentRepeatNode" presStyleLbl="solidFgAcc1" presStyleIdx="2" presStyleCnt="3"/>
      <dgm:spPr/>
    </dgm:pt>
  </dgm:ptLst>
  <dgm:cxnLst>
    <dgm:cxn modelId="{7CB8D485-F094-4D1E-94B8-8B250C02A01C}" srcId="{BDEB2B1D-5490-4292-8131-649D6508B851}" destId="{241F47CB-ADC9-477A-B6EC-E77309942B3E}" srcOrd="2" destOrd="0" parTransId="{E32A3D9A-BD45-4F0F-9BEF-58E14B123409}" sibTransId="{70A4FDA1-2152-4B6C-B8CA-27CA4C7EFF02}"/>
    <dgm:cxn modelId="{144518B2-B9E1-4089-A6BA-2BE30C2F496B}" type="presOf" srcId="{BDEB2B1D-5490-4292-8131-649D6508B851}" destId="{B3C1906C-3128-4C7F-85B9-A9190EC0184F}" srcOrd="0" destOrd="0" presId="urn:microsoft.com/office/officeart/2008/layout/VerticalCurvedList"/>
    <dgm:cxn modelId="{FAD2C65C-9A90-4C3A-B65F-D1FA6A5824D9}" type="presOf" srcId="{241F47CB-ADC9-477A-B6EC-E77309942B3E}" destId="{59190968-1573-4DC8-ABCB-0ED64235753D}" srcOrd="0" destOrd="0" presId="urn:microsoft.com/office/officeart/2008/layout/VerticalCurvedList"/>
    <dgm:cxn modelId="{6AF04D47-A238-48E9-BE89-5C50A7667DD3}" type="presOf" srcId="{957107EE-3394-4188-A0CC-78B54AEBB050}" destId="{AC2E7B84-53C2-475F-97FE-A8BAD8E983EB}" srcOrd="0" destOrd="0" presId="urn:microsoft.com/office/officeart/2008/layout/VerticalCurvedList"/>
    <dgm:cxn modelId="{8C3474CD-401E-43CB-862B-D7FF415BB625}" srcId="{BDEB2B1D-5490-4292-8131-649D6508B851}" destId="{957107EE-3394-4188-A0CC-78B54AEBB050}" srcOrd="1" destOrd="0" parTransId="{3AA0584B-63CD-4EEB-A9A9-FC8AAD7A9B1F}" sibTransId="{BDFDE67B-8D8D-4A5B-A6CB-30B87E02D371}"/>
    <dgm:cxn modelId="{3372B037-6946-4517-82BA-6B5554C87706}" srcId="{BDEB2B1D-5490-4292-8131-649D6508B851}" destId="{E6E5A811-9AE5-4D57-AF7B-6F5F1B901301}" srcOrd="0" destOrd="0" parTransId="{87C0650D-AD8F-446A-8544-732498B4A3E2}" sibTransId="{9CDF26A5-701D-41E0-A63A-B003DA75E5CF}"/>
    <dgm:cxn modelId="{993ED2C6-35AC-4EAE-8BAA-6ABEF47EDD1F}" type="presOf" srcId="{9CDF26A5-701D-41E0-A63A-B003DA75E5CF}" destId="{B933389E-0A88-4C11-BB3F-7548A02290A0}" srcOrd="0" destOrd="0" presId="urn:microsoft.com/office/officeart/2008/layout/VerticalCurvedList"/>
    <dgm:cxn modelId="{0D997917-B3F1-4F2D-BF3D-2BB6564A1E5C}" type="presOf" srcId="{E6E5A811-9AE5-4D57-AF7B-6F5F1B901301}" destId="{1394F990-2244-40EE-92A9-4AD35B71EE0C}" srcOrd="0" destOrd="0" presId="urn:microsoft.com/office/officeart/2008/layout/VerticalCurvedList"/>
    <dgm:cxn modelId="{C335E7A7-6ED1-485A-8288-BC6C4C299B4D}" type="presParOf" srcId="{B3C1906C-3128-4C7F-85B9-A9190EC0184F}" destId="{F9D51DDD-B5BF-4403-8824-AE44D385B070}" srcOrd="0" destOrd="0" presId="urn:microsoft.com/office/officeart/2008/layout/VerticalCurvedList"/>
    <dgm:cxn modelId="{30FA6F98-7D5E-409D-A9BA-4EC90313E960}" type="presParOf" srcId="{F9D51DDD-B5BF-4403-8824-AE44D385B070}" destId="{59006075-8BB6-4C44-A95A-D52D5D2D5BAA}" srcOrd="0" destOrd="0" presId="urn:microsoft.com/office/officeart/2008/layout/VerticalCurvedList"/>
    <dgm:cxn modelId="{C048EA70-AC55-4CA0-A0A1-45461B0B1905}" type="presParOf" srcId="{59006075-8BB6-4C44-A95A-D52D5D2D5BAA}" destId="{AB8338BD-116F-4A5F-BE41-C20EA215253B}" srcOrd="0" destOrd="0" presId="urn:microsoft.com/office/officeart/2008/layout/VerticalCurvedList"/>
    <dgm:cxn modelId="{997BFF47-1A61-4918-AE61-587BBCB9FA16}" type="presParOf" srcId="{59006075-8BB6-4C44-A95A-D52D5D2D5BAA}" destId="{B933389E-0A88-4C11-BB3F-7548A02290A0}" srcOrd="1" destOrd="0" presId="urn:microsoft.com/office/officeart/2008/layout/VerticalCurvedList"/>
    <dgm:cxn modelId="{7A1BE486-FC3D-437A-9D68-82792E84D96E}" type="presParOf" srcId="{59006075-8BB6-4C44-A95A-D52D5D2D5BAA}" destId="{FA4DF229-851F-44AC-99E8-9950F4F976BA}" srcOrd="2" destOrd="0" presId="urn:microsoft.com/office/officeart/2008/layout/VerticalCurvedList"/>
    <dgm:cxn modelId="{04CB14B6-E6F5-4E06-9303-1914086873BC}" type="presParOf" srcId="{59006075-8BB6-4C44-A95A-D52D5D2D5BAA}" destId="{10DED537-7D08-4C2B-BC82-87D54595A92B}" srcOrd="3" destOrd="0" presId="urn:microsoft.com/office/officeart/2008/layout/VerticalCurvedList"/>
    <dgm:cxn modelId="{210C405F-86AB-4229-B498-91BFFF14D557}" type="presParOf" srcId="{F9D51DDD-B5BF-4403-8824-AE44D385B070}" destId="{1394F990-2244-40EE-92A9-4AD35B71EE0C}" srcOrd="1" destOrd="0" presId="urn:microsoft.com/office/officeart/2008/layout/VerticalCurvedList"/>
    <dgm:cxn modelId="{9A8EA6FE-A187-4DCC-BDFB-322890D7D5D8}" type="presParOf" srcId="{F9D51DDD-B5BF-4403-8824-AE44D385B070}" destId="{A16D54BB-D637-4787-9E70-7F18E952DD38}" srcOrd="2" destOrd="0" presId="urn:microsoft.com/office/officeart/2008/layout/VerticalCurvedList"/>
    <dgm:cxn modelId="{4FF3795B-97D6-4377-BDE3-02F07AF7644E}" type="presParOf" srcId="{A16D54BB-D637-4787-9E70-7F18E952DD38}" destId="{0E82F1F4-AAF9-4CFA-9FFE-5F5CE41A9508}" srcOrd="0" destOrd="0" presId="urn:microsoft.com/office/officeart/2008/layout/VerticalCurvedList"/>
    <dgm:cxn modelId="{6C3D93E3-0685-4EC8-9A02-51009D7DC1F7}" type="presParOf" srcId="{F9D51DDD-B5BF-4403-8824-AE44D385B070}" destId="{AC2E7B84-53C2-475F-97FE-A8BAD8E983EB}" srcOrd="3" destOrd="0" presId="urn:microsoft.com/office/officeart/2008/layout/VerticalCurvedList"/>
    <dgm:cxn modelId="{5AC13FDA-2CC1-4B21-AA05-81C040A41FB5}" type="presParOf" srcId="{F9D51DDD-B5BF-4403-8824-AE44D385B070}" destId="{28E3DC7B-6349-428B-B5B9-EEBCFE744075}" srcOrd="4" destOrd="0" presId="urn:microsoft.com/office/officeart/2008/layout/VerticalCurvedList"/>
    <dgm:cxn modelId="{F7EAC7F9-6F66-48FB-BF4D-6DED7DD462D6}" type="presParOf" srcId="{28E3DC7B-6349-428B-B5B9-EEBCFE744075}" destId="{79A66DDD-C88A-4B71-A771-4DF20427F148}" srcOrd="0" destOrd="0" presId="urn:microsoft.com/office/officeart/2008/layout/VerticalCurvedList"/>
    <dgm:cxn modelId="{5DE6EC1E-31C6-4F8E-B231-27F0653E82D1}" type="presParOf" srcId="{F9D51DDD-B5BF-4403-8824-AE44D385B070}" destId="{59190968-1573-4DC8-ABCB-0ED64235753D}" srcOrd="5" destOrd="0" presId="urn:microsoft.com/office/officeart/2008/layout/VerticalCurvedList"/>
    <dgm:cxn modelId="{DF46A60A-75F1-4613-ABB9-E38F8DD9B512}" type="presParOf" srcId="{F9D51DDD-B5BF-4403-8824-AE44D385B070}" destId="{94CA058D-2248-4A81-8F1A-BFFE753EED07}" srcOrd="6" destOrd="0" presId="urn:microsoft.com/office/officeart/2008/layout/VerticalCurvedList"/>
    <dgm:cxn modelId="{3D869F97-70F2-4B7E-A16C-B287AC6C7F24}" type="presParOf" srcId="{94CA058D-2248-4A81-8F1A-BFFE753EED07}" destId="{EF2AA8AC-CAFD-4C9F-80FA-5429C4E2A9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33389E-0A88-4C11-BB3F-7548A02290A0}">
      <dsp:nvSpPr>
        <dsp:cNvPr id="0" name=""/>
        <dsp:cNvSpPr/>
      </dsp:nvSpPr>
      <dsp:spPr>
        <a:xfrm>
          <a:off x="-5735518" y="-878067"/>
          <a:ext cx="6829785" cy="6829785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4F990-2244-40EE-92A9-4AD35B71EE0C}">
      <dsp:nvSpPr>
        <dsp:cNvPr id="0" name=""/>
        <dsp:cNvSpPr/>
      </dsp:nvSpPr>
      <dsp:spPr>
        <a:xfrm>
          <a:off x="704222" y="507365"/>
          <a:ext cx="6941011" cy="10147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544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Times New Roman" pitchFamily="18" charset="0"/>
              <a:cs typeface="Times New Roman" pitchFamily="18" charset="0"/>
            </a:rPr>
            <a:t>2016-2017 Çağrı Döneminde Yaşanan Sorunlar</a:t>
          </a:r>
          <a:endParaRPr lang="tr-T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4222" y="507365"/>
        <a:ext cx="6941011" cy="1014730"/>
      </dsp:txXfrm>
    </dsp:sp>
    <dsp:sp modelId="{0E82F1F4-AAF9-4CFA-9FFE-5F5CE41A9508}">
      <dsp:nvSpPr>
        <dsp:cNvPr id="0" name=""/>
        <dsp:cNvSpPr/>
      </dsp:nvSpPr>
      <dsp:spPr>
        <a:xfrm>
          <a:off x="70016" y="380523"/>
          <a:ext cx="1268412" cy="126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E7B84-53C2-475F-97FE-A8BAD8E983EB}">
      <dsp:nvSpPr>
        <dsp:cNvPr id="0" name=""/>
        <dsp:cNvSpPr/>
      </dsp:nvSpPr>
      <dsp:spPr>
        <a:xfrm>
          <a:off x="1073076" y="2029460"/>
          <a:ext cx="6572156" cy="101473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544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Times New Roman" pitchFamily="18" charset="0"/>
              <a:cs typeface="Times New Roman" pitchFamily="18" charset="0"/>
            </a:rPr>
            <a:t>4006-TÜBİTAK Bilim Fuarlarına Okulların Teşvik Edilmesi</a:t>
          </a:r>
          <a:endParaRPr lang="tr-T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3076" y="2029460"/>
        <a:ext cx="6572156" cy="1014730"/>
      </dsp:txXfrm>
    </dsp:sp>
    <dsp:sp modelId="{79A66DDD-C88A-4B71-A771-4DF20427F148}">
      <dsp:nvSpPr>
        <dsp:cNvPr id="0" name=""/>
        <dsp:cNvSpPr/>
      </dsp:nvSpPr>
      <dsp:spPr>
        <a:xfrm>
          <a:off x="438870" y="1902618"/>
          <a:ext cx="1268412" cy="126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90968-1573-4DC8-ABCB-0ED64235753D}">
      <dsp:nvSpPr>
        <dsp:cNvPr id="0" name=""/>
        <dsp:cNvSpPr/>
      </dsp:nvSpPr>
      <dsp:spPr>
        <a:xfrm>
          <a:off x="704222" y="3551555"/>
          <a:ext cx="6941011" cy="101473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544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Times New Roman" pitchFamily="18" charset="0"/>
              <a:cs typeface="Times New Roman" pitchFamily="18" charset="0"/>
            </a:rPr>
            <a:t>Karşılaşılan Sorunlara Çözüm Önerileri</a:t>
          </a:r>
          <a:endParaRPr lang="tr-T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4222" y="3551555"/>
        <a:ext cx="6941011" cy="1014730"/>
      </dsp:txXfrm>
    </dsp:sp>
    <dsp:sp modelId="{EF2AA8AC-CAFD-4C9F-80FA-5429C4E2A911}">
      <dsp:nvSpPr>
        <dsp:cNvPr id="0" name=""/>
        <dsp:cNvSpPr/>
      </dsp:nvSpPr>
      <dsp:spPr>
        <a:xfrm>
          <a:off x="70016" y="3424713"/>
          <a:ext cx="1268412" cy="126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9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4B172FD4-5C26-4155-A33B-CBE6759DFDB2}" type="datetimeFigureOut">
              <a:rPr lang="en-US" smtClean="0">
                <a:latin typeface="Arial" pitchFamily="34" charset="0"/>
              </a:rPr>
              <a:pPr/>
              <a:t>11/13/2017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9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06E27DD6-4E9E-48D8-90ED-4990466BC56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26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52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C95A077-65B5-49E3-B07E-3FB904AEF53D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9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52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34E92D-1550-477D-B16F-3935D32EF7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030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4E92D-1550-477D-B16F-3935D32EF77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06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Resim" descr="Arka F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İsim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F2C6A41-F0AE-4D33-B808-3A89FEEA4C06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r>
              <a:rPr lang="tr-TR" smtClean="0"/>
              <a:t>Bilim ve Toplum Programları Müdürlüğü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rmAutofit/>
          </a:bodyPr>
          <a:lstStyle>
            <a:lvl1pPr>
              <a:defRPr sz="3600" b="1"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400" y="1052736"/>
            <a:ext cx="7715200" cy="5073427"/>
          </a:xfrm>
        </p:spPr>
        <p:txBody>
          <a:bodyPr>
            <a:normAutofit/>
          </a:bodyPr>
          <a:lstStyle>
            <a:lvl1pPr>
              <a:defRPr sz="3200">
                <a:latin typeface="Futura Bk BT" pitchFamily="34" charset="0"/>
              </a:defRPr>
            </a:lvl1pPr>
            <a:lvl2pPr>
              <a:defRPr sz="2800">
                <a:latin typeface="Futura Bk BT" pitchFamily="34" charset="0"/>
              </a:defRPr>
            </a:lvl2pPr>
            <a:lvl3pPr>
              <a:defRPr sz="2400">
                <a:latin typeface="Futura Bk BT" pitchFamily="34" charset="0"/>
              </a:defRPr>
            </a:lvl3pPr>
            <a:lvl4pPr>
              <a:defRPr sz="2000">
                <a:latin typeface="Futura Bk BT" pitchFamily="34" charset="0"/>
              </a:defRPr>
            </a:lvl4pPr>
            <a:lvl5pPr>
              <a:defRPr sz="2000">
                <a:latin typeface="Futura Bk BT" pitchFamily="34" charset="0"/>
              </a:defRPr>
            </a:lvl5pPr>
          </a:lstStyle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58D7D0BD-E6AA-4D24-928B-37EB160C405F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28256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2F00-4A12-418C-AFCA-D3F7096B08FB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124745"/>
            <a:ext cx="4029844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FF7E-6968-4DAF-9155-D734E110C274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C69D-E495-4DB5-B0DF-428FE67E3863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Bilim ve Toplum Programları Müdürlüğü</a:t>
            </a:r>
            <a:endParaRPr lang="tr-TR" noProof="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Resim" descr="Arka F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8" name="7 Dikdörtgen"/>
          <p:cNvSpPr/>
          <p:nvPr/>
        </p:nvSpPr>
        <p:spPr bwMode="auto">
          <a:xfrm>
            <a:off x="0" y="0"/>
            <a:ext cx="81468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14400" y="1052736"/>
            <a:ext cx="77152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73B67962-9A73-4F4F-9557-0A0CDB563F31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smtClean="0"/>
              <a:t>Bilim ve Toplum Programları Müdürlüğü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12 Grup"/>
          <p:cNvGrpSpPr>
            <a:grpSpLocks noChangeAspect="1"/>
          </p:cNvGrpSpPr>
          <p:nvPr/>
        </p:nvGrpSpPr>
        <p:grpSpPr>
          <a:xfrm>
            <a:off x="8276400" y="44625"/>
            <a:ext cx="933125" cy="740125"/>
            <a:chOff x="-52904" y="96988"/>
            <a:chExt cx="971600" cy="770642"/>
          </a:xfrm>
        </p:grpSpPr>
        <p:pic>
          <p:nvPicPr>
            <p:cNvPr id="14" name="4 İçerik Yer Tutucusu" descr="TUBITAK%20LOGO[1].bmp"/>
            <p:cNvPicPr preferRelativeResize="0">
              <a:picLocks noChangeAspect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7504" y="96988"/>
              <a:ext cx="617244" cy="636398"/>
            </a:xfrm>
            <a:prstGeom prst="rect">
              <a:avLst/>
            </a:prstGeom>
          </p:spPr>
        </p:pic>
        <p:sp>
          <p:nvSpPr>
            <p:cNvPr id="15" name="14 Metin kutusu"/>
            <p:cNvSpPr txBox="1"/>
            <p:nvPr userDrawn="1"/>
          </p:nvSpPr>
          <p:spPr>
            <a:xfrm>
              <a:off x="-52904" y="739443"/>
              <a:ext cx="971600" cy="12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tr-TR" sz="800" b="1" dirty="0" smtClean="0">
                  <a:latin typeface="Arial" pitchFamily="34" charset="0"/>
                  <a:cs typeface="Arial" pitchFamily="34" charset="0"/>
                </a:rPr>
                <a:t>TÜBİTAK</a:t>
              </a:r>
              <a:endParaRPr lang="en-US" sz="800" b="1" dirty="0">
                <a:latin typeface="Futura Bk BT"/>
                <a:cs typeface="Arial" pitchFamily="34" charset="0"/>
              </a:endParaRPr>
            </a:p>
          </p:txBody>
        </p:sp>
      </p:grpSp>
      <p:sp>
        <p:nvSpPr>
          <p:cNvPr id="23" name="22 Dikdörtgen"/>
          <p:cNvSpPr/>
          <p:nvPr/>
        </p:nvSpPr>
        <p:spPr bwMode="auto">
          <a:xfrm>
            <a:off x="81900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16 Dikdörtgen"/>
          <p:cNvSpPr/>
          <p:nvPr/>
        </p:nvSpPr>
        <p:spPr bwMode="auto">
          <a:xfrm>
            <a:off x="82728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Futura Bk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limiz.tubitak.gov.tr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ilimiz.tubitak.gov.t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bt4006@tubitak.gov.t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bitak.gov.tr/4005" TargetMode="External"/><Relationship Id="rId2" Type="http://schemas.openxmlformats.org/officeDocument/2006/relationships/hyperlink" Target="http://www.tubitak.gov.tr/4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www.tubitak.gov.tr/4007" TargetMode="External"/><Relationship Id="rId4" Type="http://schemas.openxmlformats.org/officeDocument/2006/relationships/hyperlink" Target="http://www.tubitak.gov.tr/400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limiz.tubitak.gov.t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Düz Bağlayıcı"/>
          <p:cNvCxnSpPr/>
          <p:nvPr/>
        </p:nvCxnSpPr>
        <p:spPr>
          <a:xfrm rot="5400000">
            <a:off x="-526368" y="526368"/>
            <a:ext cx="10527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4006 -  TÜBİTAK Bilim Fuarları Destekleme Programı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Çalıştay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Değerlendirme Raporu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4289" y="188640"/>
            <a:ext cx="1965964" cy="193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031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Görüş ve Öneriler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464496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10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9963576"/>
              </p:ext>
            </p:extLst>
          </p:nvPr>
        </p:nvGraphicFramePr>
        <p:xfrm>
          <a:off x="714375" y="1052513"/>
          <a:ext cx="7674049" cy="43927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5142"/>
                <a:gridCol w="3478907"/>
              </a:tblGrid>
              <a:tr h="700898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Öneri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7766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İl temsilcilerinin de okulları izleme sürecine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dahil edilmesi ve yerinde kontrol sağlaması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7581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Bilim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Fuarı tarihlerinin İl Milli Eğitim Müdürlüklerine liste olarak iletilmesi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1087766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kapsamında harcama kalemlerinin belirlenmesi ve belirtilmesi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758140">
                <a:tc>
                  <a:txBody>
                    <a:bodyPr/>
                    <a:lstStyle/>
                    <a:p>
                      <a:pPr algn="just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Din Kültürü ve Ahlak Bilgisi projelerine yer verilmemesi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2107" y="4906530"/>
            <a:ext cx="396911" cy="352799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3238" y="3933056"/>
            <a:ext cx="396911" cy="35279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3240" y="2820552"/>
            <a:ext cx="396911" cy="352799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3239" y="1938944"/>
            <a:ext cx="396911" cy="3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00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Görüş ve Öneriler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464496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11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0367817"/>
              </p:ext>
            </p:extLst>
          </p:nvPr>
        </p:nvGraphicFramePr>
        <p:xfrm>
          <a:off x="683569" y="1052512"/>
          <a:ext cx="7704856" cy="46087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1983"/>
                <a:gridCol w="3492873"/>
              </a:tblGrid>
              <a:tr h="735367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Öneri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126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İzleyici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görevlendirmelerinin başvuru aşamasında yapılması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795424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Öğretmen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 öğrencilere proje eğitimi verilmesi*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114126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kapsamında harcama kalemlerinin belirlenmesi ve belirtilmesi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795424">
                <a:tc>
                  <a:txBody>
                    <a:bodyPr/>
                    <a:lstStyle/>
                    <a:p>
                      <a:pPr algn="just"/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8250" y="4073630"/>
            <a:ext cx="396911" cy="35279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1309" y="3144350"/>
            <a:ext cx="396911" cy="352799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3239" y="1938944"/>
            <a:ext cx="396911" cy="352799"/>
          </a:xfrm>
          <a:prstGeom prst="rect">
            <a:avLst/>
          </a:prstGeom>
        </p:spPr>
      </p:pic>
      <p:sp>
        <p:nvSpPr>
          <p:cNvPr id="12" name="Altbilgi Yer Tutucusu 1"/>
          <p:cNvSpPr txBox="1">
            <a:spLocks/>
          </p:cNvSpPr>
          <p:nvPr/>
        </p:nvSpPr>
        <p:spPr>
          <a:xfrm>
            <a:off x="683568" y="5661248"/>
            <a:ext cx="7704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http://bilimiz.tubitak.gov.tr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adresinde bulunan kılavuzlarda detaylı bilgiler mevcuttur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22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Görüş ve Öneriler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464496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12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2263700"/>
              </p:ext>
            </p:extLst>
          </p:nvPr>
        </p:nvGraphicFramePr>
        <p:xfrm>
          <a:off x="683569" y="1052512"/>
          <a:ext cx="7704856" cy="48191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1983"/>
                <a:gridCol w="3492873"/>
              </a:tblGrid>
              <a:tr h="735367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Öneri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126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E-posta ve internet sitesi üzerinden bilgilendirilme yapılması dışında SMS (kısa mesaj) gönderilmesi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795424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Fuarda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sergilenen projeler arasından seçim yapılarak ödüllendirme yapılması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114126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Türkiye genelinde en iyi 100 proje belirlenmesi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795424">
                <a:tc>
                  <a:txBody>
                    <a:bodyPr/>
                    <a:lstStyle/>
                    <a:p>
                      <a:pPr algn="just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Proje alt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limit sayısının azaltılması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2107" y="5319641"/>
            <a:ext cx="396911" cy="352799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4052" y="4221088"/>
            <a:ext cx="396911" cy="35279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1309" y="3144350"/>
            <a:ext cx="396911" cy="352799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3239" y="1938944"/>
            <a:ext cx="396911" cy="3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694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Görüş ve Öneriler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464496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13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4269213"/>
              </p:ext>
            </p:extLst>
          </p:nvPr>
        </p:nvGraphicFramePr>
        <p:xfrm>
          <a:off x="683569" y="1052512"/>
          <a:ext cx="7704856" cy="26720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1983"/>
                <a:gridCol w="3492873"/>
              </a:tblGrid>
              <a:tr h="735367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Öneri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126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İl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temsilcisinin sorumlu olduğu ilde proje yürütücülerine yönelik seminer veya </a:t>
                      </a:r>
                      <a:r>
                        <a:rPr lang="tr-TR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çalıştay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düzenlemesi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795424">
                <a:tc>
                  <a:txBody>
                    <a:bodyPr/>
                    <a:lstStyle/>
                    <a:p>
                      <a:pPr algn="l"/>
                      <a:r>
                        <a:rPr lang="nn-N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Özel okulların da destek kapsamına alınması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1309" y="3144350"/>
            <a:ext cx="396911" cy="352799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3239" y="1938944"/>
            <a:ext cx="396911" cy="3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3996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" pitchFamily="18" charset="0"/>
                <a:cs typeface="Times" pitchFamily="18" charset="0"/>
              </a:rPr>
              <a:t>Sonuç ve Değerlendirme</a:t>
            </a:r>
            <a:endParaRPr lang="tr-TR" sz="2800" b="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14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Görüş ve öneriler dikkate alınarak gerekli güncellemeler yapılmıştır.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Projelerin revize sürecinde yaşanan sıkıntıları önlemek adına süreçte onay sonrası revize işlemi kaldırılmıştır.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400" dirty="0">
                <a:latin typeface="Times" pitchFamily="18" charset="0"/>
                <a:cs typeface="Times" pitchFamily="18" charset="0"/>
                <a:hlinkClick r:id="rId2"/>
              </a:rPr>
              <a:t>http://bilimiz.tubitak.gov.tr</a:t>
            </a:r>
            <a:r>
              <a:rPr lang="tr-TR" sz="2400" dirty="0">
                <a:latin typeface="Times" pitchFamily="18" charset="0"/>
                <a:cs typeface="Times" pitchFamily="18" charset="0"/>
              </a:rPr>
              <a:t> internet sitesinin etkin bir şekilde kullanılması teşvik </a:t>
            </a:r>
            <a:r>
              <a:rPr lang="tr-TR" sz="2400" dirty="0" smtClean="0">
                <a:latin typeface="Times" pitchFamily="18" charset="0"/>
                <a:cs typeface="Times" pitchFamily="18" charset="0"/>
              </a:rPr>
              <a:t>edilmelidir.</a:t>
            </a:r>
            <a:endParaRPr lang="tr-TR" sz="2400" dirty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ü"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6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" pitchFamily="18" charset="0"/>
                <a:cs typeface="Times" pitchFamily="18" charset="0"/>
              </a:rPr>
              <a:t>Sonuç ve Değerlendirme</a:t>
            </a:r>
            <a:endParaRPr lang="tr-TR" sz="2800" b="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15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885282"/>
            <a:ext cx="7546545" cy="428002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683568" y="764704"/>
            <a:ext cx="7632848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dirty="0" smtClean="0">
                <a:latin typeface="Times" pitchFamily="18" charset="0"/>
                <a:cs typeface="Times" pitchFamily="18" charset="0"/>
                <a:hlinkClick r:id="rId3"/>
              </a:rPr>
              <a:t>http</a:t>
            </a:r>
            <a:r>
              <a:rPr lang="tr-TR" sz="2000" dirty="0">
                <a:latin typeface="Times" pitchFamily="18" charset="0"/>
                <a:cs typeface="Times" pitchFamily="18" charset="0"/>
                <a:hlinkClick r:id="rId3"/>
              </a:rPr>
              <a:t>://bilimiz.tubitak.gov.tr</a:t>
            </a:r>
            <a:r>
              <a:rPr lang="tr-TR" sz="2000" dirty="0">
                <a:latin typeface="Times" pitchFamily="18" charset="0"/>
                <a:cs typeface="Times" pitchFamily="18" charset="0"/>
              </a:rPr>
              <a:t> internet </a:t>
            </a:r>
            <a:r>
              <a:rPr lang="tr-TR" sz="2000" dirty="0" smtClean="0">
                <a:latin typeface="Times" pitchFamily="18" charset="0"/>
                <a:cs typeface="Times" pitchFamily="18" charset="0"/>
              </a:rPr>
              <a:t>sitesinde bulunan kılavuzlarda önerilen maddelerin bir kısmının cevabı yer almaktadır. </a:t>
            </a:r>
            <a:endParaRPr lang="tr-TR" sz="2000" b="1" u="none" kern="1200" dirty="0" smtClean="0">
              <a:latin typeface="Futura B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7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" pitchFamily="18" charset="0"/>
                <a:cs typeface="Times" pitchFamily="18" charset="0"/>
              </a:rPr>
              <a:t>Sonuç ve Değerlendirme</a:t>
            </a:r>
            <a:endParaRPr lang="tr-TR" sz="2800" b="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16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79512" y="764704"/>
            <a:ext cx="813690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dirty="0" smtClean="0">
                <a:latin typeface="Times" pitchFamily="18" charset="0"/>
                <a:cs typeface="Times" pitchFamily="18" charset="0"/>
                <a:hlinkClick r:id="rId2"/>
              </a:rPr>
              <a:t>http</a:t>
            </a:r>
            <a:r>
              <a:rPr lang="tr-TR" sz="2000" dirty="0">
                <a:latin typeface="Times" pitchFamily="18" charset="0"/>
                <a:cs typeface="Times" pitchFamily="18" charset="0"/>
                <a:hlinkClick r:id="rId2"/>
              </a:rPr>
              <a:t>://bilimiz.tubitak.gov.tr</a:t>
            </a:r>
            <a:r>
              <a:rPr lang="tr-TR" sz="2000" dirty="0">
                <a:latin typeface="Times" pitchFamily="18" charset="0"/>
                <a:cs typeface="Times" pitchFamily="18" charset="0"/>
              </a:rPr>
              <a:t> internet </a:t>
            </a:r>
            <a:r>
              <a:rPr lang="tr-TR" sz="2000" dirty="0" smtClean="0">
                <a:latin typeface="Times" pitchFamily="18" charset="0"/>
                <a:cs typeface="Times" pitchFamily="18" charset="0"/>
              </a:rPr>
              <a:t>sitesinde bulunan kılavuzlarda önerilen proje türleri detaylı bir şekilde örneklerle açıklanmıştır</a:t>
            </a:r>
            <a:endParaRPr lang="tr-TR" sz="2000" b="1" u="none" kern="1200" dirty="0" smtClean="0">
              <a:latin typeface="Futura Bk BT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569" y="1583051"/>
            <a:ext cx="2856264" cy="46268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3240" y="1583050"/>
            <a:ext cx="2592287" cy="46268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5527" y="1583050"/>
            <a:ext cx="2930889" cy="46268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6756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" pitchFamily="18" charset="0"/>
                <a:cs typeface="Times" pitchFamily="18" charset="0"/>
              </a:rPr>
              <a:t>Sonuç ve Değerlendirme</a:t>
            </a:r>
            <a:endParaRPr lang="tr-TR" sz="2800" b="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17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23529" y="764704"/>
            <a:ext cx="7992887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dirty="0" smtClean="0">
                <a:latin typeface="Times" pitchFamily="18" charset="0"/>
                <a:cs typeface="Times" pitchFamily="18" charset="0"/>
                <a:hlinkClick r:id="rId2"/>
              </a:rPr>
              <a:t>http</a:t>
            </a:r>
            <a:r>
              <a:rPr lang="tr-TR" sz="2000" dirty="0">
                <a:latin typeface="Times" pitchFamily="18" charset="0"/>
                <a:cs typeface="Times" pitchFamily="18" charset="0"/>
                <a:hlinkClick r:id="rId2"/>
              </a:rPr>
              <a:t>://bilimiz.tubitak.gov.tr</a:t>
            </a:r>
            <a:r>
              <a:rPr lang="tr-TR" sz="2000" dirty="0">
                <a:latin typeface="Times" pitchFamily="18" charset="0"/>
                <a:cs typeface="Times" pitchFamily="18" charset="0"/>
              </a:rPr>
              <a:t> internet </a:t>
            </a:r>
            <a:r>
              <a:rPr lang="tr-TR" sz="2000" dirty="0" smtClean="0">
                <a:latin typeface="Times" pitchFamily="18" charset="0"/>
                <a:cs typeface="Times" pitchFamily="18" charset="0"/>
              </a:rPr>
              <a:t>sitesinde bulunan kılavuzlarda öğrenciler için çalışma sayfaları mevcuttur.</a:t>
            </a:r>
            <a:endParaRPr lang="tr-TR" sz="2000" b="1" u="none" kern="1200" dirty="0" smtClean="0">
              <a:latin typeface="Futura Bk BT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9" y="1772816"/>
            <a:ext cx="3634282" cy="4509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772816"/>
            <a:ext cx="3816424" cy="45091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9790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" pitchFamily="18" charset="0"/>
                <a:cs typeface="Times" pitchFamily="18" charset="0"/>
              </a:rPr>
              <a:t>Sonuç ve Değerlendirme</a:t>
            </a:r>
            <a:endParaRPr lang="tr-TR" sz="2800" b="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18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83568" y="764704"/>
            <a:ext cx="7200800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En çok eleştiri yapılan konu olan </a:t>
            </a:r>
            <a:r>
              <a:rPr lang="tr-TR" sz="2400" b="1" u="sng" dirty="0" smtClean="0">
                <a:latin typeface="Times" pitchFamily="18" charset="0"/>
                <a:cs typeface="Times" pitchFamily="18" charset="0"/>
              </a:rPr>
              <a:t>projelerin revize süreci</a:t>
            </a:r>
            <a:r>
              <a:rPr lang="tr-TR" sz="2400" dirty="0" smtClean="0">
                <a:latin typeface="Times" pitchFamily="18" charset="0"/>
                <a:cs typeface="Times" pitchFamily="18" charset="0"/>
              </a:rPr>
              <a:t>, yeni çağrı döneminde öneriler doğrultusunda güncellenmiştir.</a:t>
            </a:r>
            <a:endParaRPr lang="tr-TR" sz="2400" b="1" u="none" kern="1200" dirty="0" smtClean="0">
              <a:latin typeface="Futura Bk BT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83568" y="2132856"/>
            <a:ext cx="7200800" cy="3960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marL="34290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lang="tr-TR" sz="2400" dirty="0">
                <a:latin typeface="Times" pitchFamily="18" charset="0"/>
                <a:cs typeface="Times" pitchFamily="18" charset="0"/>
                <a:hlinkClick r:id="rId2"/>
              </a:rPr>
              <a:t>http://bilimiz.tubitak.gov.tr</a:t>
            </a:r>
            <a:r>
              <a:rPr lang="tr-TR" sz="2400" dirty="0">
                <a:latin typeface="Times" pitchFamily="18" charset="0"/>
                <a:cs typeface="Times" pitchFamily="18" charset="0"/>
              </a:rPr>
              <a:t> internet sitesinde bulunan </a:t>
            </a:r>
            <a:r>
              <a:rPr lang="tr-TR" sz="2400" dirty="0" smtClean="0">
                <a:latin typeface="Times" pitchFamily="18" charset="0"/>
                <a:cs typeface="Times" pitchFamily="18" charset="0"/>
              </a:rPr>
              <a:t>kılavuzlar dikkate alınarak projeler revize edilebilir</a:t>
            </a:r>
          </a:p>
          <a:p>
            <a:pPr marL="34290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lang="tr-TR" sz="2400" u="none" kern="1200" dirty="0" smtClean="0">
                <a:latin typeface="Times" pitchFamily="18" charset="0"/>
                <a:cs typeface="Times" pitchFamily="18" charset="0"/>
              </a:rPr>
              <a:t>Revizeler başvuru aşamasında tamamlanacak</a:t>
            </a:r>
          </a:p>
          <a:p>
            <a:pPr marL="34290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lang="tr-TR" sz="2400" u="none" kern="1200" dirty="0" smtClean="0">
                <a:latin typeface="Times" pitchFamily="18" charset="0"/>
                <a:cs typeface="Times" pitchFamily="18" charset="0"/>
              </a:rPr>
              <a:t>Proje onaylandıktan sonra revize talep edilmeyecek</a:t>
            </a:r>
          </a:p>
          <a:p>
            <a:pPr marL="34290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Başvuru sistemi kapandıktan sonra revize talepleri dikkate alınmayacak</a:t>
            </a:r>
            <a:endParaRPr lang="tr-TR" sz="2400" u="none" kern="1200" dirty="0" smtClean="0">
              <a:latin typeface="Times" pitchFamily="18" charset="0"/>
              <a:cs typeface="Times" pitchFamily="18" charset="0"/>
            </a:endParaRP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1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" pitchFamily="18" charset="0"/>
                <a:cs typeface="Times" pitchFamily="18" charset="0"/>
              </a:rPr>
              <a:t>Sonuç ve Değerlendirme</a:t>
            </a:r>
            <a:endParaRPr lang="tr-TR" sz="2800" b="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tr-TR" dirty="0" smtClean="0">
                <a:latin typeface="Times" pitchFamily="18" charset="0"/>
                <a:cs typeface="Times" pitchFamily="18" charset="0"/>
              </a:rPr>
              <a:t>Önerileriniz için</a:t>
            </a:r>
          </a:p>
          <a:p>
            <a:pPr marL="0" indent="0" algn="ctr">
              <a:buNone/>
            </a:pPr>
            <a:endParaRPr lang="tr-TR" dirty="0" smtClean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tr-TR" dirty="0" smtClean="0">
                <a:latin typeface="Times" pitchFamily="18" charset="0"/>
                <a:cs typeface="Times" pitchFamily="18" charset="0"/>
                <a:hlinkClick r:id="rId2"/>
              </a:rPr>
              <a:t>bt4006@tubitak.gov.tr</a:t>
            </a:r>
            <a:endParaRPr lang="tr-TR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19</a:t>
            </a:fld>
            <a:r>
              <a:rPr lang="tr-TR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7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Sunum İçeriği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Times" pitchFamily="18" charset="0"/>
                <a:cs typeface="Times" pitchFamily="18" charset="0"/>
              </a:rPr>
              <a:t>Genel Bilgi</a:t>
            </a:r>
          </a:p>
          <a:p>
            <a:pPr marL="0" indent="0">
              <a:buNone/>
            </a:pPr>
            <a:endParaRPr lang="tr-TR" sz="28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err="1" smtClean="0">
                <a:latin typeface="Times" pitchFamily="18" charset="0"/>
                <a:cs typeface="Times" pitchFamily="18" charset="0"/>
              </a:rPr>
              <a:t>Çalıştay</a:t>
            </a:r>
            <a:r>
              <a:rPr lang="tr-TR" sz="2800" dirty="0" smtClean="0">
                <a:latin typeface="Times" pitchFamily="18" charset="0"/>
                <a:cs typeface="Times" pitchFamily="18" charset="0"/>
              </a:rPr>
              <a:t> Gündemi</a:t>
            </a:r>
          </a:p>
          <a:p>
            <a:pPr marL="0" indent="0">
              <a:buNone/>
            </a:pPr>
            <a:endParaRPr lang="tr-TR" sz="28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Times" pitchFamily="18" charset="0"/>
                <a:cs typeface="Times" pitchFamily="18" charset="0"/>
              </a:rPr>
              <a:t>2016-2017 Çağrı Döneminde Yaşanan </a:t>
            </a:r>
            <a:r>
              <a:rPr lang="tr-TR" sz="2800" dirty="0" smtClean="0">
                <a:latin typeface="Times" pitchFamily="18" charset="0"/>
                <a:cs typeface="Times" pitchFamily="18" charset="0"/>
              </a:rPr>
              <a:t>Sorunlar</a:t>
            </a:r>
          </a:p>
          <a:p>
            <a:pPr marL="0" indent="0">
              <a:buNone/>
            </a:pPr>
            <a:endParaRPr lang="tr-TR" sz="28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Times" pitchFamily="18" charset="0"/>
                <a:cs typeface="Times" pitchFamily="18" charset="0"/>
              </a:rPr>
              <a:t>4006-TÜBİTAK Bilim Fuarlarına Okulların Teşvik </a:t>
            </a:r>
            <a:r>
              <a:rPr lang="tr-TR" sz="2800" dirty="0" smtClean="0">
                <a:latin typeface="Times" pitchFamily="18" charset="0"/>
                <a:cs typeface="Times" pitchFamily="18" charset="0"/>
              </a:rPr>
              <a:t>Edilmesi</a:t>
            </a:r>
          </a:p>
          <a:p>
            <a:pPr marL="0" indent="0">
              <a:buNone/>
            </a:pPr>
            <a:endParaRPr lang="tr-TR" sz="2800" dirty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Times" pitchFamily="18" charset="0"/>
                <a:cs typeface="Times" pitchFamily="18" charset="0"/>
              </a:rPr>
              <a:t>Görüş ve Öneriler</a:t>
            </a:r>
          </a:p>
          <a:p>
            <a:pPr marL="0" indent="0">
              <a:buNone/>
            </a:pPr>
            <a:endParaRPr lang="tr-TR" sz="28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latin typeface="Times" pitchFamily="18" charset="0"/>
                <a:cs typeface="Times" pitchFamily="18" charset="0"/>
              </a:rPr>
              <a:t>Sonuç ve </a:t>
            </a:r>
            <a:r>
              <a:rPr lang="tr-TR" sz="2800" dirty="0" smtClean="0">
                <a:latin typeface="Times" pitchFamily="18" charset="0"/>
                <a:cs typeface="Times" pitchFamily="18" charset="0"/>
              </a:rPr>
              <a:t>Değerlendirme</a:t>
            </a:r>
          </a:p>
          <a:p>
            <a:pP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2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63109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70609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TEŞEKKÜRLER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1691680" y="2852935"/>
            <a:ext cx="507605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 ve Toplum Daire Başkanlığı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tr-TR" sz="2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Bilim </a:t>
            </a:r>
            <a:r>
              <a:rPr lang="tr-TR" sz="20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ve Toplum Programları Müdürlüğü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TÜBİTAK Ek Hizmet Binası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Akay Cad. No:6 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  <a:hlinkClick r:id="rId2"/>
              </a:rPr>
              <a:t>www.tubitak.gov.tr/4004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  <a:hlinkClick r:id="rId3"/>
              </a:rPr>
              <a:t>www.tubitak.gov.tr/4005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  <a:hlinkClick r:id="rId4"/>
              </a:rPr>
              <a:t>www.tubitak.gov.tr/4006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  <a:hlinkClick r:id="rId5"/>
              </a:rPr>
              <a:t>www.tubitak.gov.tr/4007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7611" y="764704"/>
            <a:ext cx="2166515" cy="1872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20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4067944" cy="365125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</a:p>
          <a:p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392936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Genel Bilgi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Tarih: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22-23 Temmuz 2017</a:t>
            </a:r>
          </a:p>
          <a:p>
            <a:pPr marL="0" lvl="0" indent="0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Yer: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Çayeli/RİZE Hizmet İçi Eğitim Enstitüsü</a:t>
            </a:r>
          </a:p>
          <a:p>
            <a:pPr marL="0" lvl="0" indent="0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Katılımcılar: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TÜBİTAK Bilim ve Toplum Programları   Müdürlüğü Personeli</a:t>
            </a:r>
          </a:p>
          <a:p>
            <a:pPr lvl="0">
              <a:buFont typeface="Wingdings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TÜBİTAK Danışma ve Değerlendirme Üyeleri</a:t>
            </a:r>
          </a:p>
          <a:p>
            <a:pPr lvl="0">
              <a:buFont typeface="Wingdings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2016-2017 dönemi 4006-TÜBİTAK Bilim Fuarları İl Temsilcileri</a:t>
            </a:r>
          </a:p>
          <a:p>
            <a:pPr lvl="0">
              <a:buFont typeface="Wingdings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İl Milli Eğitim Müdürlüğü Ar-Ge Sorumluları</a:t>
            </a:r>
          </a:p>
          <a:p>
            <a:pPr marL="0" lvl="0" indent="0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Amaç: </a:t>
            </a:r>
          </a:p>
          <a:p>
            <a:pPr lvl="0">
              <a:buFont typeface="Wingdings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2016-2017 Döneminde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arşılaşılan Sorunların Giderilmesi</a:t>
            </a:r>
          </a:p>
          <a:p>
            <a:pPr lvl="0">
              <a:buFont typeface="Wingdings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İl Temsilcileri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isteminin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yileştirilmesi</a:t>
            </a:r>
          </a:p>
          <a:p>
            <a:pPr marL="0" lvl="0" indent="0">
              <a:buNone/>
            </a:pPr>
            <a:endParaRPr lang="tr-TR" sz="24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488832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3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7954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err="1" smtClean="0">
                <a:latin typeface="Times New Roman" pitchFamily="18" charset="0"/>
                <a:cs typeface="Times New Roman" pitchFamily="18" charset="0"/>
              </a:rPr>
              <a:t>Çalıştay</a:t>
            </a: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 Gündemi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4680520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4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5470305"/>
              </p:ext>
            </p:extLst>
          </p:nvPr>
        </p:nvGraphicFramePr>
        <p:xfrm>
          <a:off x="714375" y="1052513"/>
          <a:ext cx="77152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462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2016-2017 Çağrı Döneminde Yaşanan Sorunlar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4680520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5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Okul müdürlerinin proje yürütücüleri üzerine baskıları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Projelerin öğrenci kaynaklı olmaktan ziyade öğretmen kaynaklı olması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Yarışma ortamı oluşturulması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İş takviminin belirsiz olması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İletişim kaynaklı sorunlar (e-posta, telefon, proje geri bildirim vb.)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Times" pitchFamily="18" charset="0"/>
                <a:cs typeface="Times" pitchFamily="18" charset="0"/>
              </a:rPr>
              <a:t>Sözleşme gönderimi aşamasında zaman </a:t>
            </a:r>
            <a:r>
              <a:rPr lang="tr-TR" sz="2400" dirty="0" smtClean="0">
                <a:latin typeface="Times" pitchFamily="18" charset="0"/>
                <a:cs typeface="Times" pitchFamily="18" charset="0"/>
              </a:rPr>
              <a:t>sorunu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Mali harcama kalemlerinin belirsiz olması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08806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4006-TÜBİTAK Bilim Fuarlarına Okulların Teşvik Edilmesi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4680520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6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Proje yürütücülüğünün gönüllülük esasına dayandırılması</a:t>
            </a: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Proje yürütücüsünün teşvik edilmesi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Proje yapmanın eğlenceli taraflarının ön plana çıkarılması</a:t>
            </a:r>
          </a:p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Times" pitchFamily="18" charset="0"/>
                <a:cs typeface="Times" pitchFamily="18" charset="0"/>
              </a:rPr>
              <a:t>Okul ortamının, öğrenilen ve araştırılan dinamik bir yapıya dönüştürülmesi</a:t>
            </a: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41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Görüş ve Öneriler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464496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7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7450758"/>
              </p:ext>
            </p:extLst>
          </p:nvPr>
        </p:nvGraphicFramePr>
        <p:xfrm>
          <a:off x="714375" y="1052513"/>
          <a:ext cx="7715250" cy="47629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7665"/>
                <a:gridCol w="3497585"/>
              </a:tblGrid>
              <a:tr h="648109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Öneri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" pitchFamily="18" charset="0"/>
                        <a:cs typeface="Times" pitchFamily="18" charset="0"/>
                      </a:endParaRPr>
                    </a:p>
                    <a:p>
                      <a:pPr algn="l"/>
                      <a:r>
                        <a:rPr lang="tr-TR" sz="2000" dirty="0" smtClean="0">
                          <a:latin typeface="Times" pitchFamily="18" charset="0"/>
                          <a:cs typeface="Times" pitchFamily="18" charset="0"/>
                        </a:rPr>
                        <a:t>E-imza sistemine geçilmesi</a:t>
                      </a:r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" pitchFamily="18" charset="0"/>
                        <a:cs typeface="Times" pitchFamily="18" charset="0"/>
                      </a:endParaRPr>
                    </a:p>
                    <a:p>
                      <a:pPr algn="l"/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" pitchFamily="18" charset="0"/>
                        <a:cs typeface="Times" pitchFamily="18" charset="0"/>
                      </a:endParaRPr>
                    </a:p>
                    <a:p>
                      <a:pPr algn="l"/>
                      <a:r>
                        <a:rPr lang="tr-TR" sz="2000" dirty="0" smtClean="0">
                          <a:latin typeface="Times" pitchFamily="18" charset="0"/>
                          <a:cs typeface="Times" pitchFamily="18" charset="0"/>
                        </a:rPr>
                        <a:t>Başvuru tarihinin öne çekilmesi</a:t>
                      </a:r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" pitchFamily="18" charset="0"/>
                          <a:cs typeface="Times" pitchFamily="18" charset="0"/>
                        </a:rPr>
                        <a:t>Başvuru süreci ve iş takviminin</a:t>
                      </a:r>
                      <a:r>
                        <a:rPr lang="tr-TR" sz="2000" baseline="0" dirty="0" smtClean="0">
                          <a:latin typeface="Times" pitchFamily="18" charset="0"/>
                          <a:cs typeface="Times" pitchFamily="18" charset="0"/>
                        </a:rPr>
                        <a:t> önceden hazırlanması ve paylaşılması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" pitchFamily="18" charset="0"/>
                        <a:cs typeface="Times" pitchFamily="18" charset="0"/>
                      </a:endParaRPr>
                    </a:p>
                    <a:p>
                      <a:pPr algn="l"/>
                      <a:r>
                        <a:rPr lang="tr-TR" sz="2000" dirty="0" smtClean="0">
                          <a:latin typeface="Times" pitchFamily="18" charset="0"/>
                          <a:cs typeface="Times" pitchFamily="18" charset="0"/>
                        </a:rPr>
                        <a:t>Bilgilendirme toplantısı</a:t>
                      </a:r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Times" pitchFamily="18" charset="0"/>
                          <a:cs typeface="Times" pitchFamily="18" charset="0"/>
                        </a:rPr>
                        <a:t>İl Milli Eğitim Müdürlüğü Ar-Ge Sorumlularının belirlenerek</a:t>
                      </a:r>
                      <a:r>
                        <a:rPr lang="tr-TR" sz="2000" baseline="0" dirty="0" smtClean="0">
                          <a:latin typeface="Times" pitchFamily="18" charset="0"/>
                          <a:cs typeface="Times" pitchFamily="18" charset="0"/>
                        </a:rPr>
                        <a:t> internet </a:t>
                      </a:r>
                      <a:r>
                        <a:rPr lang="tr-TR" sz="2000" dirty="0" smtClean="0">
                          <a:latin typeface="Times" pitchFamily="18" charset="0"/>
                          <a:cs typeface="Times" pitchFamily="18" charset="0"/>
                        </a:rPr>
                        <a:t>sitesinde* ilan edilmesi</a:t>
                      </a:r>
                    </a:p>
                    <a:p>
                      <a:pPr algn="l"/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6685" y="1895245"/>
            <a:ext cx="324727" cy="313071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6688" y="4026665"/>
            <a:ext cx="324727" cy="31307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6686" y="2597376"/>
            <a:ext cx="324727" cy="313071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6687" y="3322542"/>
            <a:ext cx="324727" cy="313071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1157" y="5085184"/>
            <a:ext cx="324727" cy="313071"/>
          </a:xfrm>
          <a:prstGeom prst="rect">
            <a:avLst/>
          </a:prstGeom>
        </p:spPr>
      </p:pic>
      <p:sp>
        <p:nvSpPr>
          <p:cNvPr id="15" name="Altbilgi Yer Tutucusu 1"/>
          <p:cNvSpPr txBox="1">
            <a:spLocks/>
          </p:cNvSpPr>
          <p:nvPr/>
        </p:nvSpPr>
        <p:spPr>
          <a:xfrm>
            <a:off x="755576" y="5733256"/>
            <a:ext cx="1944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/>
                <a:cs typeface="Times New Roman"/>
              </a:rPr>
              <a:t>*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http://bilimiz.tubitak.gov.tr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65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Görüş ve Öneriler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464496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8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1191539"/>
              </p:ext>
            </p:extLst>
          </p:nvPr>
        </p:nvGraphicFramePr>
        <p:xfrm>
          <a:off x="714375" y="1052513"/>
          <a:ext cx="7715250" cy="4976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7665"/>
                <a:gridCol w="3497585"/>
              </a:tblGrid>
              <a:tr h="648109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Öneri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İl temsilcilerinin sorumlu olduğu okul sayılarının ortalama 25-80 okul olarak belirlenmesi</a:t>
                      </a:r>
                      <a:endParaRPr lang="tr-T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Proje yürütücülerine sistemden indirebilecekleri sertifikaların verilmesi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İl temsilcilerinin proje değerlendirme aşamalarının proje yürütücülerine sözleşme gönderilmeden tamamlanması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just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Değerlendirme</a:t>
                      </a:r>
                      <a:r>
                        <a:rPr lang="tr-T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kriterlerinin net bir şekilde belirtilmesi</a:t>
                      </a:r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241" y="2212249"/>
            <a:ext cx="324727" cy="313071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242" y="4365104"/>
            <a:ext cx="324727" cy="313071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242" y="3322541"/>
            <a:ext cx="324727" cy="31307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6504" y="5517232"/>
            <a:ext cx="324727" cy="31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61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Görüş ve Öneriler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464496" cy="365125"/>
          </a:xfrm>
        </p:spPr>
        <p:txBody>
          <a:bodyPr/>
          <a:lstStyle/>
          <a:p>
            <a:r>
              <a:rPr lang="tr-TR" noProof="0" dirty="0" smtClean="0">
                <a:latin typeface="Times New Roman" pitchFamily="18" charset="0"/>
                <a:cs typeface="Times New Roman" pitchFamily="18" charset="0"/>
              </a:rPr>
              <a:t>4006-TÜBİTAK Bilim Fuarları Destekleme Programı</a:t>
            </a:r>
            <a:endParaRPr lang="tr-TR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9</a:t>
            </a:fld>
            <a:r>
              <a:rPr lang="tr-TR" dirty="0" smtClean="0"/>
              <a:t>/20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1721884"/>
              </p:ext>
            </p:extLst>
          </p:nvPr>
        </p:nvGraphicFramePr>
        <p:xfrm>
          <a:off x="714375" y="1052513"/>
          <a:ext cx="7715250" cy="4976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7665"/>
                <a:gridCol w="3497585"/>
              </a:tblGrid>
              <a:tr h="648109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Öneri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İl temsilcilerinin sorumlu olduğu okul sayılarının ortalama 25-80 okul olarak belirlenmesi</a:t>
                      </a:r>
                      <a:endParaRPr lang="tr-T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/>
                      <a:endParaRPr lang="tr-T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Proje yürütücülerine sistemden indirebilecekleri sertifikaların verilmesi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İl temsilcilerinin proje değerlendirme aşamalarının proje yürütücülerine sözleşme gönderilmeden tamamlanması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  <a:tr h="648109">
                <a:tc>
                  <a:txBody>
                    <a:bodyPr/>
                    <a:lstStyle/>
                    <a:p>
                      <a:pPr algn="just"/>
                      <a:r>
                        <a:rPr lang="tr-T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Projelerin sınıflandırması konusunda detaylı bilgi verilmesi*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241" y="2212249"/>
            <a:ext cx="324727" cy="313071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242" y="4365104"/>
            <a:ext cx="324727" cy="313071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242" y="3322541"/>
            <a:ext cx="324727" cy="31307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240" y="5504301"/>
            <a:ext cx="324727" cy="313071"/>
          </a:xfrm>
          <a:prstGeom prst="rect">
            <a:avLst/>
          </a:prstGeom>
        </p:spPr>
      </p:pic>
      <p:sp>
        <p:nvSpPr>
          <p:cNvPr id="13" name="Altbilgi Yer Tutucusu 1"/>
          <p:cNvSpPr txBox="1">
            <a:spLocks/>
          </p:cNvSpPr>
          <p:nvPr/>
        </p:nvSpPr>
        <p:spPr>
          <a:xfrm>
            <a:off x="755576" y="6039407"/>
            <a:ext cx="7632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tr-TR" dirty="0">
                <a:latin typeface="Times New Roman" pitchFamily="18" charset="0"/>
                <a:cs typeface="Times New Roman" pitchFamily="18" charset="0"/>
                <a:hlinkClick r:id="rId3"/>
              </a:rPr>
              <a:t>http://bilimiz.tubitak.gov.tr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adresinde bulunan kılavuzlarda detaylı bilgiler mevcuttur</a:t>
            </a:r>
          </a:p>
        </p:txBody>
      </p:sp>
    </p:spTree>
    <p:extLst>
      <p:ext uri="{BB962C8B-B14F-4D97-AF65-F5344CB8AC3E}">
        <p14:creationId xmlns:p14="http://schemas.microsoft.com/office/powerpoint/2010/main" xmlns="" val="168162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a:spPr>
      <a:bodyPr spcFirstLastPara="0" vert="horz" wrap="square" lIns="216354" tIns="189034" rIns="216354" bIns="189034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0"/>
            <a:satOff val="0"/>
            <a:lumOff val="0"/>
            <a:alphaOff val="0"/>
          </a:schemeClr>
        </a:fillRef>
        <a:effectRef idx="2">
          <a:schemeClr val="accent3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Futura Lt B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14911</TotalTime>
  <Words>746</Words>
  <Application>Microsoft Office PowerPoint</Application>
  <PresentationFormat>Ekran Gösterisi (4:3)</PresentationFormat>
  <Paragraphs>203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Ulusal Yenilik Sistemimizin Geleceği_2</vt:lpstr>
      <vt:lpstr>4006 -  TÜBİTAK Bilim Fuarları Destekleme Programı Çalıştay Değerlendirme Raporu </vt:lpstr>
      <vt:lpstr>Sunum İçeriği</vt:lpstr>
      <vt:lpstr>Genel Bilgi</vt:lpstr>
      <vt:lpstr>Çalıştay Gündemi</vt:lpstr>
      <vt:lpstr>2016-2017 Çağrı Döneminde Yaşanan Sorunlar</vt:lpstr>
      <vt:lpstr>4006-TÜBİTAK Bilim Fuarlarına Okulların Teşvik Edilmesi</vt:lpstr>
      <vt:lpstr>Görüş ve Öneriler</vt:lpstr>
      <vt:lpstr>Görüş ve Öneriler</vt:lpstr>
      <vt:lpstr>Görüş ve Öneriler</vt:lpstr>
      <vt:lpstr>Görüş ve Öneriler</vt:lpstr>
      <vt:lpstr>Görüş ve Öneriler</vt:lpstr>
      <vt:lpstr>Görüş ve Öneriler</vt:lpstr>
      <vt:lpstr>Görüş ve Öneriler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Sonuç ve Değerlendirme</vt:lpstr>
      <vt:lpstr>TEŞEKKÜRLER</vt:lpstr>
    </vt:vector>
  </TitlesOfParts>
  <Company>Tubitak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 ve toplum</dc:title>
  <dc:creator>tubitak</dc:creator>
  <cp:lastModifiedBy>O.GokhanCAM</cp:lastModifiedBy>
  <cp:revision>1663</cp:revision>
  <cp:lastPrinted>2017-09-19T13:32:00Z</cp:lastPrinted>
  <dcterms:created xsi:type="dcterms:W3CDTF">2011-11-25T07:06:56Z</dcterms:created>
  <dcterms:modified xsi:type="dcterms:W3CDTF">2017-11-13T05:49:31Z</dcterms:modified>
</cp:coreProperties>
</file>