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945" r:id="rId2"/>
    <p:sldId id="1043" r:id="rId3"/>
    <p:sldId id="1137" r:id="rId4"/>
    <p:sldId id="1138" r:id="rId5"/>
    <p:sldId id="1139" r:id="rId6"/>
    <p:sldId id="1141" r:id="rId7"/>
    <p:sldId id="1142" r:id="rId8"/>
    <p:sldId id="1143" r:id="rId9"/>
    <p:sldId id="1122" r:id="rId10"/>
    <p:sldId id="1123" r:id="rId11"/>
    <p:sldId id="1132" r:id="rId12"/>
    <p:sldId id="1101" r:id="rId13"/>
    <p:sldId id="1144" r:id="rId14"/>
    <p:sldId id="1120" r:id="rId15"/>
    <p:sldId id="1136" r:id="rId16"/>
    <p:sldId id="1020" r:id="rId17"/>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D1" initials="HD" lastIdx="5" clrIdx="0"/>
  <p:cmAuthor id="1" name="Nagehan Ramazanoglu" initials="NR"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A50021"/>
    <a:srgbClr val="C0504D"/>
    <a:srgbClr val="0066FF"/>
    <a:srgbClr val="A3C1E5"/>
    <a:srgbClr val="FFFFCC"/>
    <a:srgbClr val="B3D07A"/>
    <a:srgbClr val="D6CCA3"/>
    <a:srgbClr val="996600"/>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3250" autoAdjust="0"/>
  </p:normalViewPr>
  <p:slideViewPr>
    <p:cSldViewPr>
      <p:cViewPr>
        <p:scale>
          <a:sx n="90" d="100"/>
          <a:sy n="90" d="100"/>
        </p:scale>
        <p:origin x="-840" y="8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6400" cy="496808"/>
          </a:xfrm>
          <a:prstGeom prst="rect">
            <a:avLst/>
          </a:prstGeom>
        </p:spPr>
        <p:txBody>
          <a:bodyPr vert="horz" lIns="91426" tIns="45714" rIns="91426" bIns="45714" rtlCol="0"/>
          <a:lstStyle>
            <a:lvl1pPr algn="l">
              <a:defRPr sz="1200"/>
            </a:lvl1pPr>
          </a:lstStyle>
          <a:p>
            <a:endParaRPr lang="en-US" dirty="0">
              <a:latin typeface="Arial" pitchFamily="34" charset="0"/>
            </a:endParaRPr>
          </a:p>
        </p:txBody>
      </p:sp>
      <p:sp>
        <p:nvSpPr>
          <p:cNvPr id="3" name="2 Veri Yer Tutucusu"/>
          <p:cNvSpPr>
            <a:spLocks noGrp="1"/>
          </p:cNvSpPr>
          <p:nvPr>
            <p:ph type="dt" sz="quarter" idx="1"/>
          </p:nvPr>
        </p:nvSpPr>
        <p:spPr>
          <a:xfrm>
            <a:off x="3849691" y="1"/>
            <a:ext cx="2946400" cy="496808"/>
          </a:xfrm>
          <a:prstGeom prst="rect">
            <a:avLst/>
          </a:prstGeom>
        </p:spPr>
        <p:txBody>
          <a:bodyPr vert="horz" lIns="91426" tIns="45714" rIns="91426" bIns="45714" rtlCol="0"/>
          <a:lstStyle>
            <a:lvl1pPr algn="r">
              <a:defRPr sz="1200"/>
            </a:lvl1pPr>
          </a:lstStyle>
          <a:p>
            <a:fld id="{4B172FD4-5C26-4155-A33B-CBE6759DFDB2}" type="datetimeFigureOut">
              <a:rPr lang="en-US" smtClean="0">
                <a:latin typeface="Arial" pitchFamily="34" charset="0"/>
              </a:rPr>
              <a:pPr/>
              <a:t>11/13/2017</a:t>
            </a:fld>
            <a:endParaRPr lang="en-US" dirty="0">
              <a:latin typeface="Arial" pitchFamily="34" charset="0"/>
            </a:endParaRPr>
          </a:p>
        </p:txBody>
      </p:sp>
      <p:sp>
        <p:nvSpPr>
          <p:cNvPr id="4" name="3 Altbilgi Yer Tutucusu"/>
          <p:cNvSpPr>
            <a:spLocks noGrp="1"/>
          </p:cNvSpPr>
          <p:nvPr>
            <p:ph type="ftr" sz="quarter" idx="2"/>
          </p:nvPr>
        </p:nvSpPr>
        <p:spPr>
          <a:xfrm>
            <a:off x="1" y="9428244"/>
            <a:ext cx="2946400" cy="496808"/>
          </a:xfrm>
          <a:prstGeom prst="rect">
            <a:avLst/>
          </a:prstGeom>
        </p:spPr>
        <p:txBody>
          <a:bodyPr vert="horz" lIns="91426" tIns="45714" rIns="91426" bIns="45714" rtlCol="0" anchor="b"/>
          <a:lstStyle>
            <a:lvl1pPr algn="l">
              <a:defRPr sz="1200"/>
            </a:lvl1pPr>
          </a:lstStyle>
          <a:p>
            <a:endParaRPr lang="en-US" dirty="0">
              <a:latin typeface="Arial" pitchFamily="34" charset="0"/>
            </a:endParaRPr>
          </a:p>
        </p:txBody>
      </p:sp>
      <p:sp>
        <p:nvSpPr>
          <p:cNvPr id="5" name="4 Slayt Numarası Yer Tutucusu"/>
          <p:cNvSpPr>
            <a:spLocks noGrp="1"/>
          </p:cNvSpPr>
          <p:nvPr>
            <p:ph type="sldNum" sz="quarter" idx="3"/>
          </p:nvPr>
        </p:nvSpPr>
        <p:spPr>
          <a:xfrm>
            <a:off x="3849691" y="9428244"/>
            <a:ext cx="2946400" cy="496808"/>
          </a:xfrm>
          <a:prstGeom prst="rect">
            <a:avLst/>
          </a:prstGeom>
        </p:spPr>
        <p:txBody>
          <a:bodyPr vert="horz" lIns="91426" tIns="45714" rIns="91426" bIns="45714" rtlCol="0" anchor="b"/>
          <a:lstStyle>
            <a:lvl1pPr algn="r">
              <a:defRPr sz="1200"/>
            </a:lvl1pPr>
          </a:lstStyle>
          <a:p>
            <a:fld id="{06E27DD6-4E9E-48D8-90ED-4990466BC56A}"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xmlns="" val="1125426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9" y="5"/>
            <a:ext cx="2945659" cy="496332"/>
          </a:xfrm>
          <a:prstGeom prst="rect">
            <a:avLst/>
          </a:prstGeom>
        </p:spPr>
        <p:txBody>
          <a:bodyPr vert="horz" lIns="91426" tIns="45714" rIns="91426" bIns="45714" rtlCol="0"/>
          <a:lstStyle>
            <a:lvl1pPr algn="l">
              <a:defRPr sz="1200">
                <a:latin typeface="Arial" pitchFamily="34" charset="0"/>
              </a:defRPr>
            </a:lvl1pPr>
          </a:lstStyle>
          <a:p>
            <a:endParaRPr lang="en-US" dirty="0"/>
          </a:p>
        </p:txBody>
      </p:sp>
      <p:sp>
        <p:nvSpPr>
          <p:cNvPr id="3" name="2 Veri Yer Tutucusu"/>
          <p:cNvSpPr>
            <a:spLocks noGrp="1"/>
          </p:cNvSpPr>
          <p:nvPr>
            <p:ph type="dt" idx="1"/>
          </p:nvPr>
        </p:nvSpPr>
        <p:spPr>
          <a:xfrm>
            <a:off x="3850452" y="5"/>
            <a:ext cx="2945659" cy="496332"/>
          </a:xfrm>
          <a:prstGeom prst="rect">
            <a:avLst/>
          </a:prstGeom>
        </p:spPr>
        <p:txBody>
          <a:bodyPr vert="horz" lIns="91426" tIns="45714" rIns="91426" bIns="45714" rtlCol="0"/>
          <a:lstStyle>
            <a:lvl1pPr algn="r">
              <a:defRPr sz="1200">
                <a:latin typeface="Arial" pitchFamily="34" charset="0"/>
              </a:defRPr>
            </a:lvl1pPr>
          </a:lstStyle>
          <a:p>
            <a:fld id="{DC95A077-65B5-49E3-B07E-3FB904AEF53D}" type="datetimeFigureOut">
              <a:rPr lang="en-US" smtClean="0"/>
              <a:pPr/>
              <a:t>11/13/2017</a:t>
            </a:fld>
            <a:endParaRPr lang="en-US" dirty="0"/>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4" rIns="91426" bIns="45714" rtlCol="0" anchor="ctr"/>
          <a:lstStyle/>
          <a:p>
            <a:endParaRPr lang="en-US" dirty="0"/>
          </a:p>
        </p:txBody>
      </p:sp>
      <p:sp>
        <p:nvSpPr>
          <p:cNvPr id="5" name="4 Not Yer Tutucusu"/>
          <p:cNvSpPr>
            <a:spLocks noGrp="1"/>
          </p:cNvSpPr>
          <p:nvPr>
            <p:ph type="body" sz="quarter" idx="3"/>
          </p:nvPr>
        </p:nvSpPr>
        <p:spPr>
          <a:xfrm>
            <a:off x="679768" y="4715157"/>
            <a:ext cx="5438140" cy="4466987"/>
          </a:xfrm>
          <a:prstGeom prst="rect">
            <a:avLst/>
          </a:prstGeom>
        </p:spPr>
        <p:txBody>
          <a:bodyPr vert="horz" lIns="91426" tIns="45714" rIns="91426" bIns="45714"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6" name="5 Altbilgi Yer Tutucusu"/>
          <p:cNvSpPr>
            <a:spLocks noGrp="1"/>
          </p:cNvSpPr>
          <p:nvPr>
            <p:ph type="ftr" sz="quarter" idx="4"/>
          </p:nvPr>
        </p:nvSpPr>
        <p:spPr>
          <a:xfrm>
            <a:off x="9" y="9428585"/>
            <a:ext cx="2945659" cy="496332"/>
          </a:xfrm>
          <a:prstGeom prst="rect">
            <a:avLst/>
          </a:prstGeom>
        </p:spPr>
        <p:txBody>
          <a:bodyPr vert="horz" lIns="91426" tIns="45714" rIns="91426" bIns="45714" rtlCol="0" anchor="b"/>
          <a:lstStyle>
            <a:lvl1pPr algn="l">
              <a:defRPr sz="1200">
                <a:latin typeface="Arial" pitchFamily="34" charset="0"/>
              </a:defRPr>
            </a:lvl1pPr>
          </a:lstStyle>
          <a:p>
            <a:endParaRPr lang="en-US" dirty="0"/>
          </a:p>
        </p:txBody>
      </p:sp>
      <p:sp>
        <p:nvSpPr>
          <p:cNvPr id="7" name="6 Slayt Numarası Yer Tutucusu"/>
          <p:cNvSpPr>
            <a:spLocks noGrp="1"/>
          </p:cNvSpPr>
          <p:nvPr>
            <p:ph type="sldNum" sz="quarter" idx="5"/>
          </p:nvPr>
        </p:nvSpPr>
        <p:spPr>
          <a:xfrm>
            <a:off x="3850452" y="9428585"/>
            <a:ext cx="2945659" cy="496332"/>
          </a:xfrm>
          <a:prstGeom prst="rect">
            <a:avLst/>
          </a:prstGeom>
        </p:spPr>
        <p:txBody>
          <a:bodyPr vert="horz" lIns="91426" tIns="45714" rIns="91426" bIns="45714" rtlCol="0" anchor="b"/>
          <a:lstStyle>
            <a:lvl1pPr algn="r">
              <a:defRPr sz="1200">
                <a:latin typeface="Arial" pitchFamily="34" charset="0"/>
              </a:defRPr>
            </a:lvl1pPr>
          </a:lstStyle>
          <a:p>
            <a:fld id="{1B34E92D-1550-477D-B16F-3935D32EF77F}" type="slidenum">
              <a:rPr lang="en-US" smtClean="0"/>
              <a:pPr/>
              <a:t>‹#›</a:t>
            </a:fld>
            <a:endParaRPr lang="en-US" dirty="0"/>
          </a:p>
        </p:txBody>
      </p:sp>
    </p:spTree>
    <p:extLst>
      <p:ext uri="{BB962C8B-B14F-4D97-AF65-F5344CB8AC3E}">
        <p14:creationId xmlns:p14="http://schemas.microsoft.com/office/powerpoint/2010/main" xmlns="" val="2140308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1B34E92D-1550-477D-B16F-3935D32EF77F}" type="slidenum">
              <a:rPr lang="en-US" smtClean="0"/>
              <a:pPr/>
              <a:t>1</a:t>
            </a:fld>
            <a:endParaRPr lang="en-US" dirty="0"/>
          </a:p>
        </p:txBody>
      </p:sp>
    </p:spTree>
    <p:extLst>
      <p:ext uri="{BB962C8B-B14F-4D97-AF65-F5344CB8AC3E}">
        <p14:creationId xmlns:p14="http://schemas.microsoft.com/office/powerpoint/2010/main" xmlns="" val="1284061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13" name="12 Resim" descr="Arka Fon.jpg"/>
          <p:cNvPicPr>
            <a:picLocks noChangeAspect="1"/>
          </p:cNvPicPr>
          <p:nvPr userDrawn="1"/>
        </p:nvPicPr>
        <p:blipFill>
          <a:blip r:embed="rId2" cstate="print"/>
          <a:stretch>
            <a:fillRect/>
          </a:stretch>
        </p:blipFill>
        <p:spPr>
          <a:xfrm>
            <a:off x="7916" y="0"/>
            <a:ext cx="9128169" cy="6858000"/>
          </a:xfrm>
          <a:prstGeom prst="rect">
            <a:avLst/>
          </a:prstGeom>
        </p:spPr>
      </p:pic>
      <p:sp>
        <p:nvSpPr>
          <p:cNvPr id="2" name="1 Başlık"/>
          <p:cNvSpPr>
            <a:spLocks noGrp="1"/>
          </p:cNvSpPr>
          <p:nvPr>
            <p:ph type="ctrTitle"/>
          </p:nvPr>
        </p:nvSpPr>
        <p:spPr>
          <a:xfrm>
            <a:off x="685800" y="2130425"/>
            <a:ext cx="7772400" cy="1470025"/>
          </a:xfrm>
        </p:spPr>
        <p:txBody>
          <a:bodyPr>
            <a:normAutofit/>
          </a:bodyPr>
          <a:lstStyle>
            <a:lvl1pPr algn="ctr">
              <a:defRPr sz="4800" b="1">
                <a:solidFill>
                  <a:schemeClr val="accent2">
                    <a:lumMod val="50000"/>
                  </a:schemeClr>
                </a:solidFill>
                <a:latin typeface="Futura Bk BT" pitchFamily="34" charset="0"/>
              </a:defRPr>
            </a:lvl1pPr>
          </a:lstStyle>
          <a:p>
            <a:r>
              <a:rPr lang="tr-TR" noProof="0" smtClean="0"/>
              <a:t>Asıl başlık stili için tıklatın</a:t>
            </a:r>
            <a:endParaRPr lang="tr-TR" noProof="0" dirty="0"/>
          </a:p>
        </p:txBody>
      </p:sp>
      <p:sp>
        <p:nvSpPr>
          <p:cNvPr id="3" name="2 Alt Başlık"/>
          <p:cNvSpPr>
            <a:spLocks noGrp="1"/>
          </p:cNvSpPr>
          <p:nvPr>
            <p:ph type="subTitle" idx="1" hasCustomPrompt="1"/>
          </p:nvPr>
        </p:nvSpPr>
        <p:spPr>
          <a:xfrm>
            <a:off x="1371600" y="3886200"/>
            <a:ext cx="6400800" cy="1752600"/>
          </a:xfrm>
        </p:spPr>
        <p:txBody>
          <a:bodyPr>
            <a:normAutofit/>
          </a:bodyPr>
          <a:lstStyle>
            <a:lvl1pPr marL="0" indent="0" algn="ctr">
              <a:buNone/>
              <a:defRPr sz="2800">
                <a:solidFill>
                  <a:schemeClr val="tx1">
                    <a:tint val="75000"/>
                  </a:schemeClr>
                </a:solidFill>
                <a:latin typeface="Futura Bk B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
            </a:r>
            <a:br>
              <a:rPr lang="tr-TR" dirty="0" smtClean="0"/>
            </a:br>
            <a:r>
              <a:rPr lang="tr-TR" dirty="0" smtClean="0"/>
              <a:t>İsim</a:t>
            </a:r>
            <a:endParaRPr lang="en-US" dirty="0"/>
          </a:p>
        </p:txBody>
      </p:sp>
      <p:sp>
        <p:nvSpPr>
          <p:cNvPr id="4" name="3 Veri Yer Tutucusu"/>
          <p:cNvSpPr>
            <a:spLocks noGrp="1"/>
          </p:cNvSpPr>
          <p:nvPr>
            <p:ph type="dt" sz="half" idx="10"/>
          </p:nvPr>
        </p:nvSpPr>
        <p:spPr/>
        <p:txBody>
          <a:bodyPr/>
          <a:lstStyle>
            <a:lvl1pPr>
              <a:defRPr>
                <a:latin typeface="Futura Bk BT" pitchFamily="34" charset="0"/>
              </a:defRPr>
            </a:lvl1pPr>
          </a:lstStyle>
          <a:p>
            <a:fld id="{0F2C6A41-F0AE-4D33-B808-3A89FEEA4C06}" type="datetime1">
              <a:rPr lang="en-US" smtClean="0"/>
              <a:pPr/>
              <a:t>11/13/2017</a:t>
            </a:fld>
            <a:endParaRPr lang="en-US" dirty="0"/>
          </a:p>
        </p:txBody>
      </p:sp>
      <p:sp>
        <p:nvSpPr>
          <p:cNvPr id="5" name="4 Altbilgi Yer Tutucusu"/>
          <p:cNvSpPr>
            <a:spLocks noGrp="1"/>
          </p:cNvSpPr>
          <p:nvPr>
            <p:ph type="ftr" sz="quarter" idx="11"/>
          </p:nvPr>
        </p:nvSpPr>
        <p:spPr/>
        <p:txBody>
          <a:bodyPr/>
          <a:lstStyle>
            <a:lvl1pPr>
              <a:defRPr>
                <a:latin typeface="Futura Bk BT" pitchFamily="34" charset="0"/>
              </a:defRPr>
            </a:lvl1pPr>
          </a:lstStyle>
          <a:p>
            <a:r>
              <a:rPr lang="tr-TR" smtClean="0"/>
              <a:t>Bilim ve Toplum Programları Müdürlüğü</a:t>
            </a:r>
            <a:endParaRPr lang="tr-TR" dirty="0"/>
          </a:p>
        </p:txBody>
      </p:sp>
      <p:sp>
        <p:nvSpPr>
          <p:cNvPr id="6" name="5 Slayt Numarası Yer Tutucusu"/>
          <p:cNvSpPr>
            <a:spLocks noGrp="1"/>
          </p:cNvSpPr>
          <p:nvPr>
            <p:ph type="sldNum" sz="quarter" idx="12"/>
          </p:nvPr>
        </p:nvSpPr>
        <p:spPr/>
        <p:txBody>
          <a:bodyPr/>
          <a:lstStyle>
            <a:lvl1pPr>
              <a:defRPr>
                <a:latin typeface="Futura Bk BT" pitchFamily="34" charset="0"/>
              </a:defRPr>
            </a:lvl1pPr>
          </a:lstStyle>
          <a:p>
            <a:fld id="{074B379A-8968-4E49-B7C7-EB6E50A494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95536" y="0"/>
            <a:ext cx="7776864" cy="706090"/>
          </a:xfrm>
        </p:spPr>
        <p:txBody>
          <a:bodyPr>
            <a:normAutofit/>
          </a:bodyPr>
          <a:lstStyle>
            <a:lvl1pPr>
              <a:defRPr sz="3600" b="1">
                <a:latin typeface="Futura Bk BT" pitchFamily="34" charset="0"/>
              </a:defRPr>
            </a:lvl1pPr>
          </a:lstStyle>
          <a:p>
            <a:r>
              <a:rPr lang="tr-TR" noProof="0" smtClean="0"/>
              <a:t>Asıl başlık stili için tıklatın</a:t>
            </a:r>
            <a:endParaRPr lang="tr-TR" noProof="0" dirty="0"/>
          </a:p>
        </p:txBody>
      </p:sp>
      <p:sp>
        <p:nvSpPr>
          <p:cNvPr id="3" name="2 İçerik Yer Tutucusu"/>
          <p:cNvSpPr>
            <a:spLocks noGrp="1"/>
          </p:cNvSpPr>
          <p:nvPr>
            <p:ph idx="1"/>
          </p:nvPr>
        </p:nvSpPr>
        <p:spPr>
          <a:xfrm>
            <a:off x="714400" y="1052736"/>
            <a:ext cx="7715200" cy="5073427"/>
          </a:xfrm>
        </p:spPr>
        <p:txBody>
          <a:bodyPr>
            <a:normAutofit/>
          </a:bodyPr>
          <a:lstStyle>
            <a:lvl1pPr>
              <a:defRPr sz="3200">
                <a:latin typeface="Futura Bk BT" pitchFamily="34" charset="0"/>
              </a:defRPr>
            </a:lvl1pPr>
            <a:lvl2pPr>
              <a:defRPr sz="2800">
                <a:latin typeface="Futura Bk BT" pitchFamily="34" charset="0"/>
              </a:defRPr>
            </a:lvl2pPr>
            <a:lvl3pPr>
              <a:defRPr sz="2400">
                <a:latin typeface="Futura Bk BT" pitchFamily="34" charset="0"/>
              </a:defRPr>
            </a:lvl3pPr>
            <a:lvl4pPr>
              <a:defRPr sz="2000">
                <a:latin typeface="Futura Bk BT" pitchFamily="34" charset="0"/>
              </a:defRPr>
            </a:lvl4pPr>
            <a:lvl5pPr>
              <a:defRPr sz="2000">
                <a:latin typeface="Futura Bk BT" pitchFamily="34" charset="0"/>
              </a:defRPr>
            </a:lvl5p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dirty="0"/>
          </a:p>
        </p:txBody>
      </p:sp>
      <p:sp>
        <p:nvSpPr>
          <p:cNvPr id="4" name="3 Veri Yer Tutucusu"/>
          <p:cNvSpPr>
            <a:spLocks noGrp="1"/>
          </p:cNvSpPr>
          <p:nvPr>
            <p:ph type="dt" sz="half" idx="10"/>
          </p:nvPr>
        </p:nvSpPr>
        <p:spPr/>
        <p:txBody>
          <a:bodyPr/>
          <a:lstStyle>
            <a:lvl1pPr>
              <a:defRPr>
                <a:latin typeface="Futura Bk BT" pitchFamily="34" charset="0"/>
              </a:defRPr>
            </a:lvl1pPr>
          </a:lstStyle>
          <a:p>
            <a:fld id="{58D7D0BD-E6AA-4D24-928B-37EB160C405F}" type="datetime1">
              <a:rPr lang="en-US" smtClean="0"/>
              <a:pPr/>
              <a:t>11/13/2017</a:t>
            </a:fld>
            <a:endParaRPr lang="en-US" dirty="0"/>
          </a:p>
        </p:txBody>
      </p:sp>
      <p:sp>
        <p:nvSpPr>
          <p:cNvPr id="5" name="4 Altbilgi Yer Tutucusu"/>
          <p:cNvSpPr>
            <a:spLocks noGrp="1"/>
          </p:cNvSpPr>
          <p:nvPr>
            <p:ph type="ftr" sz="quarter" idx="11"/>
          </p:nvPr>
        </p:nvSpPr>
        <p:spPr/>
        <p:txBody>
          <a:bodyPr/>
          <a:lstStyle>
            <a:lvl1pPr>
              <a:defRPr/>
            </a:lvl1pPr>
          </a:lstStyle>
          <a:p>
            <a:r>
              <a:rPr lang="tr-TR" noProof="0" smtClean="0"/>
              <a:t>Bilim ve Toplum Programları Müdürlüğü</a:t>
            </a:r>
            <a:endParaRPr lang="tr-TR" noProof="0" dirty="0"/>
          </a:p>
        </p:txBody>
      </p:sp>
      <p:sp>
        <p:nvSpPr>
          <p:cNvPr id="6" name="5 Slayt Numarası Yer Tutucusu"/>
          <p:cNvSpPr>
            <a:spLocks noGrp="1"/>
          </p:cNvSpPr>
          <p:nvPr>
            <p:ph type="sldNum" sz="quarter" idx="12"/>
          </p:nvPr>
        </p:nvSpPr>
        <p:spPr/>
        <p:txBody>
          <a:bodyPr/>
          <a:lstStyle/>
          <a:p>
            <a:fld id="{074B379A-8968-4E49-B7C7-EB6E50A494B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1"/>
            </a:lvl1pPr>
          </a:lstStyle>
          <a:p>
            <a:r>
              <a:rPr lang="tr-TR" smtClean="0"/>
              <a:t>Asıl başlık stili için tıklatın</a:t>
            </a:r>
            <a:endParaRPr lang="en-US" dirty="0"/>
          </a:p>
        </p:txBody>
      </p:sp>
      <p:sp>
        <p:nvSpPr>
          <p:cNvPr id="3" name="2 İçerik Yer Tutucusu"/>
          <p:cNvSpPr>
            <a:spLocks noGrp="1"/>
          </p:cNvSpPr>
          <p:nvPr>
            <p:ph sz="half" idx="1"/>
          </p:nvPr>
        </p:nvSpPr>
        <p:spPr>
          <a:xfrm>
            <a:off x="467544" y="1052736"/>
            <a:ext cx="4028256"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3 İçerik Yer Tutucusu"/>
          <p:cNvSpPr>
            <a:spLocks noGrp="1"/>
          </p:cNvSpPr>
          <p:nvPr>
            <p:ph sz="half" idx="2"/>
          </p:nvPr>
        </p:nvSpPr>
        <p:spPr>
          <a:xfrm>
            <a:off x="4648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4 Veri Yer Tutucusu"/>
          <p:cNvSpPr>
            <a:spLocks noGrp="1"/>
          </p:cNvSpPr>
          <p:nvPr>
            <p:ph type="dt" sz="half" idx="10"/>
          </p:nvPr>
        </p:nvSpPr>
        <p:spPr/>
        <p:txBody>
          <a:bodyPr/>
          <a:lstStyle/>
          <a:p>
            <a:fld id="{24E22F00-4A12-418C-AFCA-D3F7096B08FB}" type="datetime1">
              <a:rPr lang="en-US" smtClean="0"/>
              <a:pPr/>
              <a:t>11/13/2017</a:t>
            </a:fld>
            <a:endParaRPr lang="en-US" dirty="0"/>
          </a:p>
        </p:txBody>
      </p:sp>
      <p:sp>
        <p:nvSpPr>
          <p:cNvPr id="6" name="5 Altbilgi Yer Tutucusu"/>
          <p:cNvSpPr>
            <a:spLocks noGrp="1"/>
          </p:cNvSpPr>
          <p:nvPr>
            <p:ph type="ftr" sz="quarter" idx="11"/>
          </p:nvPr>
        </p:nvSpPr>
        <p:spPr/>
        <p:txBody>
          <a:bodyPr/>
          <a:lstStyle/>
          <a:p>
            <a:r>
              <a:rPr lang="tr-TR" noProof="0" smtClean="0"/>
              <a:t>Bilim ve Toplum Programları Müdürlüğü</a:t>
            </a:r>
            <a:endParaRPr lang="tr-TR" noProof="0" dirty="0"/>
          </a:p>
        </p:txBody>
      </p:sp>
      <p:sp>
        <p:nvSpPr>
          <p:cNvPr id="7" name="6 Slayt Numarası Yer Tutucusu"/>
          <p:cNvSpPr>
            <a:spLocks noGrp="1"/>
          </p:cNvSpPr>
          <p:nvPr>
            <p:ph type="sldNum" sz="quarter" idx="12"/>
          </p:nvPr>
        </p:nvSpPr>
        <p:spPr/>
        <p:txBody>
          <a:bodyPr/>
          <a:lstStyle/>
          <a:p>
            <a:fld id="{074B379A-8968-4E49-B7C7-EB6E50A494B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1"/>
            </a:lvl1pPr>
          </a:lstStyle>
          <a:p>
            <a:r>
              <a:rPr lang="tr-TR" smtClean="0"/>
              <a:t>Asıl başlık stili için tıklatın</a:t>
            </a:r>
            <a:endParaRPr lang="en-US" dirty="0"/>
          </a:p>
        </p:txBody>
      </p:sp>
      <p:sp>
        <p:nvSpPr>
          <p:cNvPr id="3" name="2 Metin Yer Tutucusu"/>
          <p:cNvSpPr>
            <a:spLocks noGrp="1"/>
          </p:cNvSpPr>
          <p:nvPr>
            <p:ph type="body" idx="1"/>
          </p:nvPr>
        </p:nvSpPr>
        <p:spPr>
          <a:xfrm>
            <a:off x="467544" y="1124745"/>
            <a:ext cx="4029844" cy="792088"/>
          </a:xfrm>
        </p:spPr>
        <p:txBody>
          <a:bodyPr anchor="t">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67544" y="1988840"/>
            <a:ext cx="4029844"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4 Metin Yer Tutucusu"/>
          <p:cNvSpPr>
            <a:spLocks noGrp="1"/>
          </p:cNvSpPr>
          <p:nvPr>
            <p:ph type="body" sz="quarter" idx="3"/>
          </p:nvPr>
        </p:nvSpPr>
        <p:spPr>
          <a:xfrm>
            <a:off x="4645025" y="1124745"/>
            <a:ext cx="4041775" cy="792088"/>
          </a:xfrm>
        </p:spPr>
        <p:txBody>
          <a:bodyPr anchor="t">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1988840"/>
            <a:ext cx="4041775" cy="413732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6 Veri Yer Tutucusu"/>
          <p:cNvSpPr>
            <a:spLocks noGrp="1"/>
          </p:cNvSpPr>
          <p:nvPr>
            <p:ph type="dt" sz="half" idx="10"/>
          </p:nvPr>
        </p:nvSpPr>
        <p:spPr/>
        <p:txBody>
          <a:bodyPr/>
          <a:lstStyle/>
          <a:p>
            <a:fld id="{4E91FF7E-6968-4DAF-9155-D734E110C274}" type="datetime1">
              <a:rPr lang="en-US" smtClean="0"/>
              <a:pPr/>
              <a:t>11/13/2017</a:t>
            </a:fld>
            <a:endParaRPr lang="en-US" dirty="0"/>
          </a:p>
        </p:txBody>
      </p:sp>
      <p:sp>
        <p:nvSpPr>
          <p:cNvPr id="8" name="7 Altbilgi Yer Tutucusu"/>
          <p:cNvSpPr>
            <a:spLocks noGrp="1"/>
          </p:cNvSpPr>
          <p:nvPr>
            <p:ph type="ftr" sz="quarter" idx="11"/>
          </p:nvPr>
        </p:nvSpPr>
        <p:spPr/>
        <p:txBody>
          <a:bodyPr/>
          <a:lstStyle/>
          <a:p>
            <a:r>
              <a:rPr lang="tr-TR" noProof="0" smtClean="0"/>
              <a:t>Bilim ve Toplum Programları Müdürlüğü</a:t>
            </a:r>
            <a:endParaRPr lang="tr-TR" noProof="0" dirty="0"/>
          </a:p>
        </p:txBody>
      </p:sp>
      <p:sp>
        <p:nvSpPr>
          <p:cNvPr id="9" name="8 Slayt Numarası Yer Tutucusu"/>
          <p:cNvSpPr>
            <a:spLocks noGrp="1"/>
          </p:cNvSpPr>
          <p:nvPr>
            <p:ph type="sldNum" sz="quarter" idx="12"/>
          </p:nvPr>
        </p:nvSpPr>
        <p:spPr/>
        <p:txBody>
          <a:bodyPr/>
          <a:lstStyle/>
          <a:p>
            <a:fld id="{074B379A-8968-4E49-B7C7-EB6E50A494B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1"/>
            </a:lvl1pPr>
          </a:lstStyle>
          <a:p>
            <a:r>
              <a:rPr lang="tr-TR" smtClean="0"/>
              <a:t>Asıl başlık stili için tıklatın</a:t>
            </a:r>
            <a:endParaRPr lang="en-US" dirty="0"/>
          </a:p>
        </p:txBody>
      </p:sp>
      <p:sp>
        <p:nvSpPr>
          <p:cNvPr id="3" name="2 Veri Yer Tutucusu"/>
          <p:cNvSpPr>
            <a:spLocks noGrp="1"/>
          </p:cNvSpPr>
          <p:nvPr>
            <p:ph type="dt" sz="half" idx="10"/>
          </p:nvPr>
        </p:nvSpPr>
        <p:spPr/>
        <p:txBody>
          <a:bodyPr/>
          <a:lstStyle/>
          <a:p>
            <a:fld id="{FF56C69D-E495-4DB5-B0DF-428FE67E3863}" type="datetime1">
              <a:rPr lang="en-US" smtClean="0"/>
              <a:pPr/>
              <a:t>11/13/2017</a:t>
            </a:fld>
            <a:endParaRPr lang="en-US" dirty="0"/>
          </a:p>
        </p:txBody>
      </p:sp>
      <p:sp>
        <p:nvSpPr>
          <p:cNvPr id="4" name="3 Altbilgi Yer Tutucusu"/>
          <p:cNvSpPr>
            <a:spLocks noGrp="1"/>
          </p:cNvSpPr>
          <p:nvPr>
            <p:ph type="ftr" sz="quarter" idx="11"/>
          </p:nvPr>
        </p:nvSpPr>
        <p:spPr/>
        <p:txBody>
          <a:bodyPr/>
          <a:lstStyle/>
          <a:p>
            <a:r>
              <a:rPr lang="tr-TR" noProof="0" smtClean="0"/>
              <a:t>Bilim ve Toplum Programları Müdürlüğü</a:t>
            </a:r>
            <a:endParaRPr lang="tr-TR" noProof="0" dirty="0"/>
          </a:p>
        </p:txBody>
      </p:sp>
      <p:sp>
        <p:nvSpPr>
          <p:cNvPr id="5" name="4 Slayt Numarası Yer Tutucusu"/>
          <p:cNvSpPr>
            <a:spLocks noGrp="1"/>
          </p:cNvSpPr>
          <p:nvPr>
            <p:ph type="sldNum" sz="quarter" idx="12"/>
          </p:nvPr>
        </p:nvSpPr>
        <p:spPr/>
        <p:txBody>
          <a:bodyPr/>
          <a:lstStyle/>
          <a:p>
            <a:fld id="{074B379A-8968-4E49-B7C7-EB6E50A494B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18 Resim" descr="Arka Fon.jpg"/>
          <p:cNvPicPr>
            <a:picLocks noChangeAspect="1"/>
          </p:cNvPicPr>
          <p:nvPr/>
        </p:nvPicPr>
        <p:blipFill>
          <a:blip r:embed="rId7" cstate="print"/>
          <a:stretch>
            <a:fillRect/>
          </a:stretch>
        </p:blipFill>
        <p:spPr>
          <a:xfrm>
            <a:off x="7916" y="0"/>
            <a:ext cx="9128169" cy="6858000"/>
          </a:xfrm>
          <a:prstGeom prst="rect">
            <a:avLst/>
          </a:prstGeom>
        </p:spPr>
      </p:pic>
      <p:sp>
        <p:nvSpPr>
          <p:cNvPr id="8" name="7 Dikdörtgen"/>
          <p:cNvSpPr/>
          <p:nvPr/>
        </p:nvSpPr>
        <p:spPr bwMode="auto">
          <a:xfrm>
            <a:off x="0" y="0"/>
            <a:ext cx="8146800" cy="720080"/>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gra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2" name="1 Başlık Yer Tutucusu"/>
          <p:cNvSpPr>
            <a:spLocks noGrp="1"/>
          </p:cNvSpPr>
          <p:nvPr>
            <p:ph type="title"/>
          </p:nvPr>
        </p:nvSpPr>
        <p:spPr>
          <a:xfrm>
            <a:off x="395536" y="0"/>
            <a:ext cx="7776864" cy="706090"/>
          </a:xfrm>
          <a:prstGeom prst="rect">
            <a:avLst/>
          </a:prstGeom>
        </p:spPr>
        <p:txBody>
          <a:bodyPr vert="horz" lIns="91440" tIns="45720" rIns="91440" bIns="45720" rtlCol="0" anchor="ctr">
            <a:normAutofit/>
          </a:bodyPr>
          <a:lstStyle/>
          <a:p>
            <a:r>
              <a:rPr lang="tr-TR" noProof="0" dirty="0" smtClean="0"/>
              <a:t>Asıl başlık stili için tıklatın</a:t>
            </a:r>
            <a:endParaRPr lang="tr-TR" noProof="0" dirty="0"/>
          </a:p>
        </p:txBody>
      </p:sp>
      <p:sp>
        <p:nvSpPr>
          <p:cNvPr id="3" name="2 Metin Yer Tutucusu"/>
          <p:cNvSpPr>
            <a:spLocks noGrp="1"/>
          </p:cNvSpPr>
          <p:nvPr>
            <p:ph type="body" idx="1"/>
          </p:nvPr>
        </p:nvSpPr>
        <p:spPr>
          <a:xfrm>
            <a:off x="714400" y="1052736"/>
            <a:ext cx="7715200" cy="5073427"/>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Futura Bk BT" pitchFamily="34" charset="0"/>
              </a:defRPr>
            </a:lvl1pPr>
          </a:lstStyle>
          <a:p>
            <a:fld id="{73B67962-9A73-4F4F-9557-0A0CDB563F31}" type="datetime1">
              <a:rPr lang="en-US" smtClean="0"/>
              <a:pPr/>
              <a:t>11/13/2017</a:t>
            </a:fld>
            <a:endParaRPr lang="en-US"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Futura Bk BT" pitchFamily="34" charset="0"/>
              </a:defRPr>
            </a:lvl1pPr>
          </a:lstStyle>
          <a:p>
            <a:r>
              <a:rPr lang="tr-TR" smtClean="0"/>
              <a:t>Bilim ve Toplum Programları Müdürlüğü</a:t>
            </a:r>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Futura Bk BT" pitchFamily="34" charset="0"/>
              </a:defRPr>
            </a:lvl1pPr>
          </a:lstStyle>
          <a:p>
            <a:fld id="{074B379A-8968-4E49-B7C7-EB6E50A494BB}" type="slidenum">
              <a:rPr lang="en-US" smtClean="0"/>
              <a:pPr/>
              <a:t>‹#›</a:t>
            </a:fld>
            <a:endParaRPr lang="en-US" dirty="0"/>
          </a:p>
        </p:txBody>
      </p:sp>
      <p:grpSp>
        <p:nvGrpSpPr>
          <p:cNvPr id="13" name="12 Grup"/>
          <p:cNvGrpSpPr>
            <a:grpSpLocks noChangeAspect="1"/>
          </p:cNvGrpSpPr>
          <p:nvPr/>
        </p:nvGrpSpPr>
        <p:grpSpPr>
          <a:xfrm>
            <a:off x="8276400" y="44625"/>
            <a:ext cx="933125" cy="740125"/>
            <a:chOff x="-52904" y="96988"/>
            <a:chExt cx="971600" cy="770642"/>
          </a:xfrm>
        </p:grpSpPr>
        <p:pic>
          <p:nvPicPr>
            <p:cNvPr id="14" name="4 İçerik Yer Tutucusu" descr="TUBITAK%20LOGO[1].bmp"/>
            <p:cNvPicPr preferRelativeResize="0">
              <a:picLocks noChangeAspect="1"/>
            </p:cNvPicPr>
            <p:nvPr userDrawn="1"/>
          </p:nvPicPr>
          <p:blipFill>
            <a:blip r:embed="rId8" cstate="print">
              <a:clrChange>
                <a:clrFrom>
                  <a:srgbClr val="FFFFFF"/>
                </a:clrFrom>
                <a:clrTo>
                  <a:srgbClr val="FFFFFF">
                    <a:alpha val="0"/>
                  </a:srgbClr>
                </a:clrTo>
              </a:clrChange>
            </a:blip>
            <a:stretch>
              <a:fillRect/>
            </a:stretch>
          </p:blipFill>
          <p:spPr>
            <a:xfrm>
              <a:off x="107504" y="96988"/>
              <a:ext cx="617244" cy="636398"/>
            </a:xfrm>
            <a:prstGeom prst="rect">
              <a:avLst/>
            </a:prstGeom>
          </p:spPr>
        </p:pic>
        <p:sp>
          <p:nvSpPr>
            <p:cNvPr id="15" name="14 Metin kutusu"/>
            <p:cNvSpPr txBox="1"/>
            <p:nvPr userDrawn="1"/>
          </p:nvSpPr>
          <p:spPr>
            <a:xfrm>
              <a:off x="-52904" y="739443"/>
              <a:ext cx="971600" cy="128187"/>
            </a:xfrm>
            <a:prstGeom prst="rect">
              <a:avLst/>
            </a:prstGeom>
            <a:noFill/>
          </p:spPr>
          <p:txBody>
            <a:bodyPr wrap="square" lIns="0" tIns="0" rIns="0" bIns="0" rtlCol="0">
              <a:spAutoFit/>
            </a:bodyPr>
            <a:lstStyle/>
            <a:p>
              <a:pPr algn="ctr"/>
              <a:r>
                <a:rPr lang="tr-TR" sz="800" b="1" dirty="0" smtClean="0">
                  <a:latin typeface="Arial" pitchFamily="34" charset="0"/>
                  <a:cs typeface="Arial" pitchFamily="34" charset="0"/>
                </a:rPr>
                <a:t>TÜBİTAK</a:t>
              </a:r>
              <a:endParaRPr lang="en-US" sz="800" b="1" dirty="0">
                <a:latin typeface="Futura Bk BT"/>
                <a:cs typeface="Arial" pitchFamily="34" charset="0"/>
              </a:endParaRPr>
            </a:p>
          </p:txBody>
        </p:sp>
      </p:grpSp>
      <p:sp>
        <p:nvSpPr>
          <p:cNvPr id="23" name="22 Dikdörtgen"/>
          <p:cNvSpPr/>
          <p:nvPr/>
        </p:nvSpPr>
        <p:spPr bwMode="auto">
          <a:xfrm>
            <a:off x="8190000" y="0"/>
            <a:ext cx="36000" cy="720080"/>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gra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
        <p:nvSpPr>
          <p:cNvPr id="17" name="16 Dikdörtgen"/>
          <p:cNvSpPr/>
          <p:nvPr/>
        </p:nvSpPr>
        <p:spPr bwMode="auto">
          <a:xfrm>
            <a:off x="8272800" y="0"/>
            <a:ext cx="36000" cy="720080"/>
          </a:xfrm>
          <a:prstGeom prst="rect">
            <a:avLst/>
          </a:prstGeom>
          <a:gradFill>
            <a:gsLst>
              <a:gs pos="0">
                <a:schemeClr val="accent2">
                  <a:shade val="51000"/>
                  <a:satMod val="130000"/>
                </a:schemeClr>
              </a:gs>
              <a:gs pos="80000">
                <a:schemeClr val="accent2">
                  <a:shade val="93000"/>
                  <a:satMod val="130000"/>
                </a:schemeClr>
              </a:gs>
              <a:gs pos="100000">
                <a:schemeClr val="accent2">
                  <a:shade val="94000"/>
                  <a:satMod val="135000"/>
                </a:schemeClr>
              </a:gs>
            </a:gsLst>
          </a:gra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iming>
    <p:tnLst>
      <p:par>
        <p:cTn id="1" dur="indefinite" restart="never" nodeType="tmRoot"/>
      </p:par>
    </p:tnLst>
  </p:timing>
  <p:hf hdr="0" dt="0"/>
  <p:txStyles>
    <p:titleStyle>
      <a:lvl1pPr algn="l" defTabSz="914400" rtl="0" eaLnBrk="1" latinLnBrk="0" hangingPunct="1">
        <a:spcBef>
          <a:spcPct val="0"/>
        </a:spcBef>
        <a:buNone/>
        <a:defRPr sz="3600" b="1" kern="1200">
          <a:solidFill>
            <a:schemeClr val="bg1"/>
          </a:solidFill>
          <a:latin typeface="Futura Bk B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8 Düz Bağlayıcı"/>
          <p:cNvCxnSpPr/>
          <p:nvPr/>
        </p:nvCxnSpPr>
        <p:spPr>
          <a:xfrm rot="5400000">
            <a:off x="-526368" y="526368"/>
            <a:ext cx="10527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7 Başlık"/>
          <p:cNvSpPr>
            <a:spLocks noGrp="1"/>
          </p:cNvSpPr>
          <p:nvPr>
            <p:ph type="ctrTitle"/>
          </p:nvPr>
        </p:nvSpPr>
        <p:spPr>
          <a:xfrm>
            <a:off x="793811" y="2420888"/>
            <a:ext cx="7772400" cy="3024336"/>
          </a:xfrm>
        </p:spPr>
        <p:txBody>
          <a:bodyPr>
            <a:noAutofit/>
          </a:bodyPr>
          <a:lstStyle/>
          <a:p>
            <a:r>
              <a:rPr lang="tr-TR" sz="3200" dirty="0"/>
              <a:t/>
            </a:r>
            <a:br>
              <a:rPr lang="tr-TR" sz="3200" dirty="0"/>
            </a:br>
            <a:r>
              <a:rPr lang="tr-TR" sz="3200" dirty="0" smtClean="0">
                <a:solidFill>
                  <a:schemeClr val="tx1"/>
                </a:solidFill>
              </a:rPr>
              <a:t>4006- TÜBİTAK Bilim Fuarları Destekleme Programı İl Temsilcisi Deneyim Paylaşımı</a:t>
            </a:r>
            <a:br>
              <a:rPr lang="tr-TR" sz="3200" dirty="0" smtClean="0">
                <a:solidFill>
                  <a:schemeClr val="tx1"/>
                </a:solidFill>
              </a:rPr>
            </a:br>
            <a:r>
              <a:rPr lang="tr-TR" sz="3200" dirty="0">
                <a:solidFill>
                  <a:schemeClr val="tx1"/>
                </a:solidFill>
              </a:rPr>
              <a:t/>
            </a:r>
            <a:br>
              <a:rPr lang="tr-TR" sz="3200" dirty="0">
                <a:solidFill>
                  <a:schemeClr val="tx1"/>
                </a:solidFill>
              </a:rPr>
            </a:br>
            <a:endParaRPr lang="tr-TR" sz="2400" dirty="0">
              <a:solidFill>
                <a:schemeClr val="tx1"/>
              </a:solidFill>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24289" y="188640"/>
            <a:ext cx="1965964" cy="1932436"/>
          </a:xfrm>
          <a:prstGeom prst="rect">
            <a:avLst/>
          </a:prstGeom>
        </p:spPr>
      </p:pic>
    </p:spTree>
    <p:extLst>
      <p:ext uri="{BB962C8B-B14F-4D97-AF65-F5344CB8AC3E}">
        <p14:creationId xmlns:p14="http://schemas.microsoft.com/office/powerpoint/2010/main" xmlns="" val="27103119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pPr fontAlgn="base"/>
            <a:r>
              <a:rPr lang="tr-TR" sz="3200" dirty="0">
                <a:latin typeface="Times New Roman" panose="02020603050405020304" pitchFamily="18" charset="0"/>
                <a:cs typeface="Times New Roman" panose="02020603050405020304" pitchFamily="18" charset="0"/>
              </a:rPr>
              <a:t>Projelerin R</a:t>
            </a:r>
            <a:r>
              <a:rPr lang="tr-TR" sz="3200" dirty="0" smtClean="0">
                <a:latin typeface="Times New Roman" panose="02020603050405020304" pitchFamily="18" charset="0"/>
                <a:cs typeface="Times New Roman" panose="02020603050405020304" pitchFamily="18" charset="0"/>
              </a:rPr>
              <a:t>evize Edilmemesi</a:t>
            </a:r>
            <a:endParaRPr lang="tr-TR" sz="32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899592" y="6356350"/>
            <a:ext cx="705678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10</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8" name="Dikdörtgen 7"/>
          <p:cNvSpPr/>
          <p:nvPr/>
        </p:nvSpPr>
        <p:spPr>
          <a:xfrm>
            <a:off x="395536" y="836712"/>
            <a:ext cx="7848872" cy="4431983"/>
          </a:xfrm>
          <a:prstGeom prst="rect">
            <a:avLst/>
          </a:prstGeom>
        </p:spPr>
        <p:txBody>
          <a:bodyPr wrap="square">
            <a:spAutoFit/>
          </a:bodyPr>
          <a:lstStyle/>
          <a:p>
            <a:pPr marL="342900" indent="-342900" algn="just" fontAlgn="base">
              <a:buFont typeface="Wingdings" pitchFamily="2" charset="2"/>
              <a:buChar char="Ø"/>
            </a:pPr>
            <a:r>
              <a:rPr lang="tr-TR" sz="2400" dirty="0">
                <a:latin typeface="Times New Roman" panose="02020603050405020304" pitchFamily="18" charset="0"/>
                <a:cs typeface="Times New Roman" panose="02020603050405020304" pitchFamily="18" charset="0"/>
              </a:rPr>
              <a:t>Okulların birçoğunda </a:t>
            </a:r>
            <a:r>
              <a:rPr lang="tr-TR" sz="2400" dirty="0" err="1">
                <a:latin typeface="Times New Roman" panose="02020603050405020304" pitchFamily="18" charset="0"/>
                <a:cs typeface="Times New Roman" panose="02020603050405020304" pitchFamily="18" charset="0"/>
              </a:rPr>
              <a:t>red</a:t>
            </a:r>
            <a:r>
              <a:rPr lang="tr-TR" sz="2400" dirty="0">
                <a:latin typeface="Times New Roman" panose="02020603050405020304" pitchFamily="18" charset="0"/>
                <a:cs typeface="Times New Roman" panose="02020603050405020304" pitchFamily="18" charset="0"/>
              </a:rPr>
              <a:t> edilen projeler olmasına rağmen okullar bu projeleri değiştirmek yerine aynı projeleri ile bilim fuarı yapmaktadır</a:t>
            </a:r>
            <a:r>
              <a:rPr lang="tr-TR" sz="2400" dirty="0" smtClean="0">
                <a:latin typeface="Times New Roman" panose="02020603050405020304" pitchFamily="18" charset="0"/>
                <a:cs typeface="Times New Roman" panose="02020603050405020304" pitchFamily="18" charset="0"/>
              </a:rPr>
              <a:t>.</a:t>
            </a:r>
          </a:p>
          <a:p>
            <a:pPr algn="just" fontAlgn="base"/>
            <a:endParaRPr lang="tr-TR" sz="2400" dirty="0" smtClean="0">
              <a:latin typeface="Times New Roman" panose="02020603050405020304" pitchFamily="18" charset="0"/>
              <a:cs typeface="Times New Roman" panose="02020603050405020304" pitchFamily="18" charset="0"/>
            </a:endParaRP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İl </a:t>
            </a:r>
            <a:r>
              <a:rPr lang="tr-TR" sz="2400" dirty="0" smtClean="0">
                <a:latin typeface="Times New Roman" panose="02020603050405020304" pitchFamily="18" charset="0"/>
                <a:cs typeface="Times New Roman" panose="02020603050405020304" pitchFamily="18" charset="0"/>
              </a:rPr>
              <a:t>Ar-Ge </a:t>
            </a:r>
            <a:r>
              <a:rPr lang="tr-TR" sz="2400" dirty="0">
                <a:latin typeface="Times New Roman" panose="02020603050405020304" pitchFamily="18" charset="0"/>
                <a:cs typeface="Times New Roman" panose="02020603050405020304" pitchFamily="18" charset="0"/>
              </a:rPr>
              <a:t>biriminde projeleri izlemekle görevli uzmanlar proje özetlerini incelemedikleri ve/ veya proje özetleri kendilerinde olmadığı için bu durumu fark edememektedir</a:t>
            </a:r>
            <a:r>
              <a:rPr lang="tr-TR" sz="2400" dirty="0" smtClean="0">
                <a:latin typeface="Times New Roman" panose="02020603050405020304" pitchFamily="18" charset="0"/>
                <a:cs typeface="Times New Roman" panose="02020603050405020304" pitchFamily="18" charset="0"/>
              </a:rPr>
              <a:t>.</a:t>
            </a:r>
          </a:p>
          <a:p>
            <a:pPr algn="just" fontAlgn="base"/>
            <a:r>
              <a:rPr lang="tr-TR" sz="2400" dirty="0" smtClean="0">
                <a:latin typeface="Times New Roman" panose="02020603050405020304" pitchFamily="18" charset="0"/>
                <a:cs typeface="Times New Roman" panose="02020603050405020304" pitchFamily="18" charset="0"/>
              </a:rPr>
              <a:t> </a:t>
            </a: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Bu </a:t>
            </a:r>
            <a:r>
              <a:rPr lang="tr-TR" sz="2400" dirty="0">
                <a:latin typeface="Times New Roman" panose="02020603050405020304" pitchFamily="18" charset="0"/>
                <a:cs typeface="Times New Roman" panose="02020603050405020304" pitchFamily="18" charset="0"/>
              </a:rPr>
              <a:t>durum fuarlarını ciddiye alan ve düzenli çalışan okullar açından olumsuz bir tutum gelişmesine ve 4006 bilim fuarlarının doğasına aykırı bir durum oluşturmaktadır</a:t>
            </a: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algn="just" fontAlgn="base"/>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980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pPr lvl="0"/>
            <a:r>
              <a:rPr lang="tr-TR" sz="3200" dirty="0">
                <a:latin typeface="Times New Roman" panose="02020603050405020304" pitchFamily="18" charset="0"/>
                <a:cs typeface="Times New Roman" panose="02020603050405020304" pitchFamily="18" charset="0"/>
              </a:rPr>
              <a:t>Onay Almayan Projelerin </a:t>
            </a:r>
            <a:r>
              <a:rPr lang="tr-TR" sz="3200" dirty="0" smtClean="0">
                <a:latin typeface="Times New Roman" panose="02020603050405020304" pitchFamily="18" charset="0"/>
                <a:cs typeface="Times New Roman" panose="02020603050405020304" pitchFamily="18" charset="0"/>
              </a:rPr>
              <a:t>Sergilenmesi</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a:xfrm>
            <a:off x="323528" y="1052736"/>
            <a:ext cx="8106072" cy="5073427"/>
          </a:xfrm>
        </p:spPr>
        <p:txBody>
          <a:bodyPr/>
          <a:lstStyle/>
          <a:p>
            <a:pPr>
              <a:buFont typeface="Wingdings" pitchFamily="2" charset="2"/>
              <a:buChar char="Ø"/>
            </a:pPr>
            <a:endParaRPr lang="tr-TR" sz="2800" dirty="0" smtClean="0"/>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971600" y="6356350"/>
            <a:ext cx="705678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11</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4" name="Dikdörtgen 3"/>
          <p:cNvSpPr/>
          <p:nvPr/>
        </p:nvSpPr>
        <p:spPr>
          <a:xfrm>
            <a:off x="611560" y="2276872"/>
            <a:ext cx="7632848"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
            <a:r>
              <a:rPr lang="tr-TR" sz="2400" dirty="0">
                <a:latin typeface="Times New Roman" panose="02020603050405020304" pitchFamily="18" charset="0"/>
                <a:cs typeface="Times New Roman" panose="02020603050405020304" pitchFamily="18" charset="0"/>
              </a:rPr>
              <a:t>4006 bilim fuarlarında kabul edilen projelerin dışında bir projenin fuarda sergilenmemesi belirtilmesine rağmen birçok okul değerlendirmeye alınmamış ekstra projelerini sergilemekte ve il </a:t>
            </a:r>
            <a:r>
              <a:rPr lang="tr-TR" sz="2400" dirty="0" smtClean="0">
                <a:latin typeface="Times New Roman" panose="02020603050405020304" pitchFamily="18" charset="0"/>
                <a:cs typeface="Times New Roman" panose="02020603050405020304" pitchFamily="18" charset="0"/>
              </a:rPr>
              <a:t>Ar-Ge </a:t>
            </a:r>
            <a:r>
              <a:rPr lang="tr-TR" sz="2400" dirty="0">
                <a:latin typeface="Times New Roman" panose="02020603050405020304" pitchFamily="18" charset="0"/>
                <a:cs typeface="Times New Roman" panose="02020603050405020304" pitchFamily="18" charset="0"/>
              </a:rPr>
              <a:t>birimi uzmanlarına belirtildiğinde de uzmanlar bu durumu dikkate almamaktadır.</a:t>
            </a:r>
          </a:p>
        </p:txBody>
      </p:sp>
    </p:spTree>
    <p:extLst>
      <p:ext uri="{BB962C8B-B14F-4D97-AF65-F5344CB8AC3E}">
        <p14:creationId xmlns:p14="http://schemas.microsoft.com/office/powerpoint/2010/main" xmlns="" val="34575278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pPr fontAlgn="base"/>
            <a:r>
              <a:rPr lang="tr-TR" sz="3200" dirty="0">
                <a:latin typeface="Times New Roman" panose="02020603050405020304" pitchFamily="18" charset="0"/>
                <a:cs typeface="Times New Roman" panose="02020603050405020304" pitchFamily="18" charset="0"/>
              </a:rPr>
              <a:t>Koordinasyon </a:t>
            </a:r>
            <a:r>
              <a:rPr lang="tr-TR" sz="3200" dirty="0" smtClean="0">
                <a:latin typeface="Times New Roman" panose="02020603050405020304" pitchFamily="18" charset="0"/>
                <a:cs typeface="Times New Roman" panose="02020603050405020304" pitchFamily="18" charset="0"/>
              </a:rPr>
              <a:t>Problemi</a:t>
            </a:r>
            <a:endParaRPr lang="tr-TR" sz="32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1187624" y="6356350"/>
            <a:ext cx="633670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12</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8" name="Dikdörtgen 7"/>
          <p:cNvSpPr/>
          <p:nvPr/>
        </p:nvSpPr>
        <p:spPr>
          <a:xfrm>
            <a:off x="146548" y="3284984"/>
            <a:ext cx="8458414"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Taraflar </a:t>
            </a:r>
            <a:r>
              <a:rPr lang="tr-TR" sz="2400" dirty="0">
                <a:latin typeface="Times New Roman" panose="02020603050405020304" pitchFamily="18" charset="0"/>
                <a:cs typeface="Times New Roman" panose="02020603050405020304" pitchFamily="18" charset="0"/>
              </a:rPr>
              <a:t>birbirleri ile iletişime ihtiyaç duyduklarında sağlıklı bir iletişim gerçekleştirememektedirler</a:t>
            </a:r>
            <a:r>
              <a:rPr lang="tr-TR" sz="2400" dirty="0" smtClean="0">
                <a:latin typeface="Times New Roman" panose="02020603050405020304" pitchFamily="18" charset="0"/>
                <a:cs typeface="Times New Roman" panose="02020603050405020304" pitchFamily="18" charset="0"/>
              </a:rPr>
              <a:t>.</a:t>
            </a:r>
          </a:p>
          <a:p>
            <a:pPr marL="342900" indent="-342900"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Bilgilendirmelerin ve planlamanın daha sağlıklı biçimde sürecin başlangıcında etkin şekilde yapılması gerekmektedir.</a:t>
            </a:r>
          </a:p>
        </p:txBody>
      </p:sp>
      <p:sp>
        <p:nvSpPr>
          <p:cNvPr id="4" name="Dikdörtgen 3"/>
          <p:cNvSpPr/>
          <p:nvPr/>
        </p:nvSpPr>
        <p:spPr>
          <a:xfrm>
            <a:off x="2321750" y="1052736"/>
            <a:ext cx="4500500" cy="1632953"/>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216354" tIns="189034" rIns="216354" bIns="189034" numCol="1" spcCol="1270" rtlCol="0" anchor="ctr" anchorCtr="0">
            <a:noAutofit/>
          </a:bodyPr>
          <a:lstStyle/>
          <a:p>
            <a:pPr algn="ctr" fontAlgn="base"/>
            <a:r>
              <a:rPr lang="tr-TR" b="1" dirty="0">
                <a:solidFill>
                  <a:srgbClr val="0070C0"/>
                </a:solidFill>
                <a:latin typeface="Times New Roman" panose="02020603050405020304" pitchFamily="18" charset="0"/>
                <a:cs typeface="Times New Roman" panose="02020603050405020304" pitchFamily="18" charset="0"/>
              </a:rPr>
              <a:t>TÜBİTAK- İl Temsilcisi, </a:t>
            </a:r>
            <a:r>
              <a:rPr lang="tr-TR" b="1" dirty="0" smtClean="0">
                <a:solidFill>
                  <a:srgbClr val="0070C0"/>
                </a:solidFill>
                <a:latin typeface="Times New Roman" panose="02020603050405020304" pitchFamily="18" charset="0"/>
                <a:cs typeface="Times New Roman" panose="02020603050405020304" pitchFamily="18" charset="0"/>
              </a:rPr>
              <a:t>TÜBİTAK-Proje </a:t>
            </a:r>
            <a:r>
              <a:rPr lang="tr-TR" b="1" dirty="0">
                <a:solidFill>
                  <a:srgbClr val="0070C0"/>
                </a:solidFill>
                <a:latin typeface="Times New Roman" panose="02020603050405020304" pitchFamily="18" charset="0"/>
                <a:cs typeface="Times New Roman" panose="02020603050405020304" pitchFamily="18" charset="0"/>
              </a:rPr>
              <a:t>Koordinatörü ve İl Temsilcisi-Proje Koordinatörü </a:t>
            </a:r>
            <a:r>
              <a:rPr lang="tr-TR" b="1" dirty="0" smtClean="0">
                <a:solidFill>
                  <a:srgbClr val="0070C0"/>
                </a:solidFill>
                <a:latin typeface="Times New Roman" panose="02020603050405020304" pitchFamily="18" charset="0"/>
                <a:cs typeface="Times New Roman" panose="02020603050405020304" pitchFamily="18" charset="0"/>
              </a:rPr>
              <a:t>Arasındaki İletişim Problemleri</a:t>
            </a:r>
            <a:endParaRPr lang="tr-TR" b="1" dirty="0">
              <a:solidFill>
                <a:srgbClr val="0070C0"/>
              </a:solidFill>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6549" y="781818"/>
            <a:ext cx="1905172" cy="1905172"/>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20272" y="915360"/>
            <a:ext cx="1907704" cy="1907704"/>
          </a:xfrm>
          <a:prstGeom prst="rect">
            <a:avLst/>
          </a:prstGeom>
        </p:spPr>
      </p:pic>
    </p:spTree>
    <p:extLst>
      <p:ext uri="{BB962C8B-B14F-4D97-AF65-F5344CB8AC3E}">
        <p14:creationId xmlns:p14="http://schemas.microsoft.com/office/powerpoint/2010/main" xmlns="" val="32795415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pPr fontAlgn="base"/>
            <a:r>
              <a:rPr lang="tr-TR" sz="3200" dirty="0">
                <a:latin typeface="Times New Roman" panose="02020603050405020304" pitchFamily="18" charset="0"/>
                <a:cs typeface="Times New Roman" panose="02020603050405020304" pitchFamily="18" charset="0"/>
              </a:rPr>
              <a:t>Ödüllendirme </a:t>
            </a:r>
            <a:r>
              <a:rPr lang="tr-TR" sz="3200" dirty="0" smtClean="0">
                <a:latin typeface="Times New Roman" panose="02020603050405020304" pitchFamily="18" charset="0"/>
                <a:cs typeface="Times New Roman" panose="02020603050405020304" pitchFamily="18" charset="0"/>
              </a:rPr>
              <a:t>Problemi</a:t>
            </a:r>
            <a:endParaRPr lang="tr-TR" sz="32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1187624" y="6356350"/>
            <a:ext cx="633670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13</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4" name="Dikdörtgen 3"/>
          <p:cNvSpPr/>
          <p:nvPr/>
        </p:nvSpPr>
        <p:spPr>
          <a:xfrm>
            <a:off x="265676" y="1052736"/>
            <a:ext cx="7920880" cy="5112568"/>
          </a:xfrm>
          <a:prstGeom prst="rect">
            <a:avLst/>
          </a:prstGeom>
        </p:spPr>
        <p:style>
          <a:lnRef idx="1">
            <a:schemeClr val="accent2"/>
          </a:lnRef>
          <a:fillRef idx="2">
            <a:schemeClr val="accent2"/>
          </a:fillRef>
          <a:effectRef idx="1">
            <a:schemeClr val="accent2"/>
          </a:effectRef>
          <a:fontRef idx="minor">
            <a:schemeClr val="dk1"/>
          </a:fontRef>
        </p:style>
        <p:txBody>
          <a:bodyPr spcFirstLastPara="0" vert="horz" wrap="square" lIns="216354" tIns="189034" rIns="216354" bIns="189034" numCol="1" spcCol="1270" rtlCol="0" anchor="ctr" anchorCtr="0">
            <a:noAutofit/>
          </a:bodyPr>
          <a:lstStyle/>
          <a:p>
            <a:pPr marL="342900" indent="-342900" algn="just" fontAlgn="base">
              <a:buFont typeface="Wingdings"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lgn="just" fontAlgn="base">
              <a:buFont typeface="Wingdings"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Bilim </a:t>
            </a:r>
            <a:r>
              <a:rPr lang="tr-TR" sz="2400" dirty="0">
                <a:latin typeface="Times New Roman" panose="02020603050405020304" pitchFamily="18" charset="0"/>
                <a:cs typeface="Times New Roman" panose="02020603050405020304" pitchFamily="18" charset="0"/>
              </a:rPr>
              <a:t>fuarları sergilerini büyük bir özveri içerisinde gerçekleştiren birçok öğrenci ve proje danışmanı öğretmen bulunmaktadır. </a:t>
            </a:r>
          </a:p>
          <a:p>
            <a:pPr marL="342900" indent="-342900" algn="just" fontAlgn="base">
              <a:buFont typeface="Wingdings" pitchFamily="2" charset="2"/>
              <a:buChar char="Ø"/>
            </a:pPr>
            <a:r>
              <a:rPr lang="tr-TR" sz="2400" dirty="0">
                <a:latin typeface="Times New Roman" panose="02020603050405020304" pitchFamily="18" charset="0"/>
                <a:cs typeface="Times New Roman" panose="02020603050405020304" pitchFamily="18" charset="0"/>
              </a:rPr>
              <a:t>Ancak fuarların sonunda bu öğretmen ve öğrencilere </a:t>
            </a:r>
            <a:r>
              <a:rPr lang="tr-TR" sz="2400" dirty="0" smtClean="0">
                <a:latin typeface="Times New Roman" panose="02020603050405020304" pitchFamily="18" charset="0"/>
                <a:cs typeface="Times New Roman" panose="02020603050405020304" pitchFamily="18" charset="0"/>
              </a:rPr>
              <a:t>TÜBİTAK </a:t>
            </a:r>
            <a:r>
              <a:rPr lang="tr-TR" sz="2400" dirty="0">
                <a:latin typeface="Times New Roman" panose="02020603050405020304" pitchFamily="18" charset="0"/>
                <a:cs typeface="Times New Roman" panose="02020603050405020304" pitchFamily="18" charset="0"/>
              </a:rPr>
              <a:t>tarafından hiçbir sertifika veya teşekkür belgesinin verilmemesi sahadan gelen en önemli şikâyetlerden birisidir</a:t>
            </a:r>
            <a:r>
              <a:rPr lang="tr-TR" sz="2400" dirty="0" smtClean="0">
                <a:latin typeface="Times New Roman" panose="02020603050405020304" pitchFamily="18" charset="0"/>
                <a:cs typeface="Times New Roman" panose="02020603050405020304" pitchFamily="18" charset="0"/>
              </a:rPr>
              <a:t>.</a:t>
            </a: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yönde bir uygulama hem danışman öğretmenlerin hem de projelerde görev alan öğretmenlerin fuarlara karşı olumlu tutum geliştirmelerinde önemlidir.</a:t>
            </a:r>
          </a:p>
        </p:txBody>
      </p:sp>
      <p:pic>
        <p:nvPicPr>
          <p:cNvPr id="7" name="Resim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5676" y="1026744"/>
            <a:ext cx="890088" cy="890088"/>
          </a:xfrm>
          <a:prstGeom prst="rect">
            <a:avLst/>
          </a:prstGeom>
        </p:spPr>
      </p:pic>
    </p:spTree>
    <p:extLst>
      <p:ext uri="{BB962C8B-B14F-4D97-AF65-F5344CB8AC3E}">
        <p14:creationId xmlns:p14="http://schemas.microsoft.com/office/powerpoint/2010/main" xmlns="" val="3632578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Sürecin </a:t>
            </a:r>
            <a:r>
              <a:rPr lang="tr-TR" sz="3200" dirty="0" smtClean="0">
                <a:latin typeface="Times New Roman" panose="02020603050405020304" pitchFamily="18" charset="0"/>
                <a:cs typeface="Times New Roman" panose="02020603050405020304" pitchFamily="18" charset="0"/>
              </a:rPr>
              <a:t>Sağlıklı İşlememesi</a:t>
            </a:r>
            <a:endParaRPr lang="tr-TR" sz="32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1187624" y="6356350"/>
            <a:ext cx="6264696"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14</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4" name="Dikdörtgen 3"/>
          <p:cNvSpPr/>
          <p:nvPr/>
        </p:nvSpPr>
        <p:spPr>
          <a:xfrm>
            <a:off x="323528" y="836712"/>
            <a:ext cx="7992888" cy="4154984"/>
          </a:xfrm>
          <a:prstGeom prst="rect">
            <a:avLst/>
          </a:prstGeom>
        </p:spPr>
        <p:txBody>
          <a:bodyPr wrap="square">
            <a:spAutoFit/>
          </a:bodyPr>
          <a:lstStyle/>
          <a:p>
            <a:pPr marL="342900" indent="-342900" algn="just">
              <a:buFont typeface="Wingdings" pitchFamily="2" charset="2"/>
              <a:buChar char="Ø"/>
            </a:pP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ilim </a:t>
            </a:r>
            <a:r>
              <a:rPr lang="tr-TR" sz="2400" dirty="0">
                <a:latin typeface="Times New Roman" panose="02020603050405020304" pitchFamily="18" charset="0"/>
                <a:cs typeface="Times New Roman" panose="02020603050405020304" pitchFamily="18" charset="0"/>
              </a:rPr>
              <a:t>F</a:t>
            </a:r>
            <a:r>
              <a:rPr lang="tr-TR" sz="2400" dirty="0" smtClean="0">
                <a:latin typeface="Times New Roman" panose="02020603050405020304" pitchFamily="18" charset="0"/>
                <a:cs typeface="Times New Roman" panose="02020603050405020304" pitchFamily="18" charset="0"/>
              </a:rPr>
              <a:t>uarlarının </a:t>
            </a:r>
            <a:r>
              <a:rPr lang="tr-TR" sz="2400" dirty="0">
                <a:latin typeface="Times New Roman" panose="02020603050405020304" pitchFamily="18" charset="0"/>
                <a:cs typeface="Times New Roman" panose="02020603050405020304" pitchFamily="18" charset="0"/>
              </a:rPr>
              <a:t>düzenlenmesi sürecinde birçok değişikliğe gidilmesine rağmen başlangıçta belirtilen bazı kuralların (örneğin projelerin reddi, revize istenen projelerin okullarla eşleşmesinin yanlış yapılması gibi) süreçte değiştirilmesi belirsizlikleri arttırmış ve sürecin sağlıklı işlemesini engellemiştir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Özellikle </a:t>
            </a:r>
            <a:r>
              <a:rPr lang="tr-TR" sz="2400" dirty="0" smtClean="0">
                <a:latin typeface="Times New Roman" panose="02020603050405020304" pitchFamily="18" charset="0"/>
                <a:cs typeface="Times New Roman" panose="02020603050405020304" pitchFamily="18" charset="0"/>
              </a:rPr>
              <a:t>TÜBİTAK  </a:t>
            </a:r>
            <a:r>
              <a:rPr lang="tr-TR" sz="2400" dirty="0">
                <a:latin typeface="Times New Roman" panose="02020603050405020304" pitchFamily="18" charset="0"/>
                <a:cs typeface="Times New Roman" panose="02020603050405020304" pitchFamily="18" charset="0"/>
              </a:rPr>
              <a:t>tarafından gönderilen revize projelerin okulların projeleri ile uyumlu olmaması hem iş yükünü arttırmış hem de </a:t>
            </a:r>
            <a:r>
              <a:rPr lang="tr-TR" sz="2400" dirty="0" smtClean="0">
                <a:latin typeface="Times New Roman" panose="02020603050405020304" pitchFamily="18" charset="0"/>
                <a:cs typeface="Times New Roman" panose="02020603050405020304" pitchFamily="18" charset="0"/>
              </a:rPr>
              <a:t>TÜBİTAK’ın </a:t>
            </a:r>
            <a:r>
              <a:rPr lang="tr-TR" sz="2400" dirty="0">
                <a:latin typeface="Times New Roman" panose="02020603050405020304" pitchFamily="18" charset="0"/>
                <a:cs typeface="Times New Roman" panose="02020603050405020304" pitchFamily="18" charset="0"/>
              </a:rPr>
              <a:t>imajı açısından olumsuz olmuştur.</a:t>
            </a:r>
          </a:p>
        </p:txBody>
      </p:sp>
    </p:spTree>
    <p:extLst>
      <p:ext uri="{BB962C8B-B14F-4D97-AF65-F5344CB8AC3E}">
        <p14:creationId xmlns:p14="http://schemas.microsoft.com/office/powerpoint/2010/main" xmlns="" val="17846203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Sürecin </a:t>
            </a:r>
            <a:r>
              <a:rPr lang="tr-TR" sz="2800" dirty="0" smtClean="0">
                <a:latin typeface="Times New Roman" panose="02020603050405020304" pitchFamily="18" charset="0"/>
                <a:cs typeface="Times New Roman" panose="02020603050405020304" pitchFamily="18" charset="0"/>
              </a:rPr>
              <a:t>Sağlıklı İşlememesi</a:t>
            </a:r>
            <a:endParaRPr lang="tr-TR" dirty="0"/>
          </a:p>
        </p:txBody>
      </p:sp>
      <p:sp>
        <p:nvSpPr>
          <p:cNvPr id="2" name="Altbilgi Yer Tutucusu 1"/>
          <p:cNvSpPr>
            <a:spLocks noGrp="1"/>
          </p:cNvSpPr>
          <p:nvPr>
            <p:ph type="ftr" sz="quarter" idx="11"/>
          </p:nvPr>
        </p:nvSpPr>
        <p:spPr>
          <a:xfrm>
            <a:off x="1187624" y="6356350"/>
            <a:ext cx="633670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15</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7" name="Dikdörtgen 6"/>
          <p:cNvSpPr/>
          <p:nvPr/>
        </p:nvSpPr>
        <p:spPr>
          <a:xfrm>
            <a:off x="539552" y="2348880"/>
            <a:ext cx="7416824" cy="218521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endParaRPr lang="tr-TR" sz="2400" dirty="0" smtClean="0">
              <a:latin typeface="Times New Roman" panose="02020603050405020304" pitchFamily="18" charset="0"/>
              <a:cs typeface="Times New Roman" panose="02020603050405020304" pitchFamily="18" charset="0"/>
            </a:endParaRPr>
          </a:p>
          <a:p>
            <a:pPr algn="ctr"/>
            <a:r>
              <a:rPr lang="tr-TR" sz="3200" dirty="0" smtClean="0">
                <a:latin typeface="Times New Roman" panose="02020603050405020304" pitchFamily="18" charset="0"/>
                <a:cs typeface="Times New Roman" panose="02020603050405020304" pitchFamily="18" charset="0"/>
              </a:rPr>
              <a:t>En </a:t>
            </a:r>
            <a:r>
              <a:rPr lang="tr-TR" sz="3200" dirty="0">
                <a:latin typeface="Times New Roman" panose="02020603050405020304" pitchFamily="18" charset="0"/>
                <a:cs typeface="Times New Roman" panose="02020603050405020304" pitchFamily="18" charset="0"/>
              </a:rPr>
              <a:t>önemli sorunlardan </a:t>
            </a:r>
            <a:r>
              <a:rPr lang="tr-TR" sz="3200" dirty="0" smtClean="0">
                <a:latin typeface="Times New Roman" panose="02020603050405020304" pitchFamily="18" charset="0"/>
                <a:cs typeface="Times New Roman" panose="02020603050405020304" pitchFamily="18" charset="0"/>
              </a:rPr>
              <a:t>birisi </a:t>
            </a:r>
            <a:r>
              <a:rPr lang="tr-TR" sz="3200" b="1" dirty="0" smtClean="0">
                <a:latin typeface="Times New Roman" panose="02020603050405020304" pitchFamily="18" charset="0"/>
                <a:cs typeface="Times New Roman" panose="02020603050405020304" pitchFamily="18" charset="0"/>
              </a:rPr>
              <a:t>İLETİŞİM</a:t>
            </a:r>
            <a:r>
              <a:rPr lang="tr-TR" sz="3200" dirty="0" smtClean="0">
                <a:latin typeface="Times New Roman" panose="02020603050405020304" pitchFamily="18" charset="0"/>
                <a:cs typeface="Times New Roman" panose="02020603050405020304" pitchFamily="18" charset="0"/>
              </a:rPr>
              <a:t> problemidir.</a:t>
            </a:r>
          </a:p>
          <a:p>
            <a:pPr algn="just"/>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38350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172400" cy="706090"/>
          </a:xfrm>
        </p:spPr>
        <p:txBody>
          <a:bodyPr>
            <a:normAutofit/>
          </a:bodyPr>
          <a:lstStyle/>
          <a:p>
            <a:r>
              <a:rPr lang="tr-TR" sz="2800" dirty="0" smtClean="0"/>
              <a:t>TEŞEKKÜRLER</a:t>
            </a:r>
            <a:endParaRPr lang="tr-TR" sz="2800" dirty="0"/>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1484784"/>
            <a:ext cx="2166515" cy="1872551"/>
          </a:xfrm>
          <a:prstGeom prst="rect">
            <a:avLst/>
          </a:prstGeom>
          <a:noFill/>
          <a:ln w="9525">
            <a:noFill/>
            <a:round/>
            <a:headEnd/>
            <a:tailEnd/>
          </a:ln>
        </p:spPr>
      </p:pic>
      <p:sp>
        <p:nvSpPr>
          <p:cNvPr id="3" name="Slide Number Placeholder 2"/>
          <p:cNvSpPr>
            <a:spLocks noGrp="1"/>
          </p:cNvSpPr>
          <p:nvPr>
            <p:ph type="sldNum" sz="quarter" idx="12"/>
          </p:nvPr>
        </p:nvSpPr>
        <p:spPr/>
        <p:txBody>
          <a:bodyPr/>
          <a:lstStyle/>
          <a:p>
            <a:fld id="{074B379A-8968-4E49-B7C7-EB6E50A494BB}" type="slidenum">
              <a:rPr lang="en-US" smtClean="0"/>
              <a:pPr/>
              <a:t>16</a:t>
            </a:fld>
            <a:r>
              <a:rPr lang="tr-TR" dirty="0" smtClean="0"/>
              <a:t>/16</a:t>
            </a:r>
            <a:endParaRPr lang="en-US" dirty="0"/>
          </a:p>
        </p:txBody>
      </p:sp>
      <p:sp>
        <p:nvSpPr>
          <p:cNvPr id="8" name="Altbilgi Yer Tutucusu 1"/>
          <p:cNvSpPr>
            <a:spLocks noGrp="1"/>
          </p:cNvSpPr>
          <p:nvPr>
            <p:ph type="ftr" sz="quarter" idx="11"/>
          </p:nvPr>
        </p:nvSpPr>
        <p:spPr>
          <a:xfrm>
            <a:off x="1115616" y="6356350"/>
            <a:ext cx="7056784" cy="365125"/>
          </a:xfrm>
        </p:spPr>
        <p:txBody>
          <a:bodyPr/>
          <a:lstStyle/>
          <a:p>
            <a:r>
              <a:rPr lang="tr-TR" noProof="0" dirty="0" smtClean="0"/>
              <a:t>4006-TÜBİTAK Bilim Fuarları Destekleme Programı</a:t>
            </a:r>
            <a:endParaRPr lang="tr-TR" noProof="0" dirty="0"/>
          </a:p>
        </p:txBody>
      </p:sp>
      <p:sp>
        <p:nvSpPr>
          <p:cNvPr id="5" name="Dikdörtgen 4"/>
          <p:cNvSpPr/>
          <p:nvPr/>
        </p:nvSpPr>
        <p:spPr>
          <a:xfrm>
            <a:off x="2976201" y="4221088"/>
            <a:ext cx="2621808" cy="461665"/>
          </a:xfrm>
          <a:prstGeom prst="rect">
            <a:avLst/>
          </a:prstGeom>
        </p:spPr>
        <p:txBody>
          <a:bodyPr wrap="none">
            <a:spAutoFit/>
          </a:bodyPr>
          <a:lstStyle/>
          <a:p>
            <a:pPr algn="ctr"/>
            <a:r>
              <a:rPr lang="tr-TR" sz="2400" b="1" dirty="0">
                <a:latin typeface="Times New Roman" panose="02020603050405020304" pitchFamily="18" charset="0"/>
                <a:cs typeface="Times New Roman" panose="02020603050405020304" pitchFamily="18" charset="0"/>
              </a:rPr>
              <a:t>SAYGILARIMLA</a:t>
            </a:r>
          </a:p>
        </p:txBody>
      </p:sp>
    </p:spTree>
    <p:extLst>
      <p:ext uri="{BB962C8B-B14F-4D97-AF65-F5344CB8AC3E}">
        <p14:creationId xmlns:p14="http://schemas.microsoft.com/office/powerpoint/2010/main" xmlns="" val="39293602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100" dirty="0" smtClean="0"/>
              <a:t>Sunum İçeriği</a:t>
            </a:r>
            <a:endParaRPr lang="tr-TR" dirty="0"/>
          </a:p>
        </p:txBody>
      </p:sp>
      <p:sp>
        <p:nvSpPr>
          <p:cNvPr id="8" name="İçerik Yer Tutucusu 7"/>
          <p:cNvSpPr>
            <a:spLocks noGrp="1"/>
          </p:cNvSpPr>
          <p:nvPr>
            <p:ph idx="1"/>
          </p:nvPr>
        </p:nvSpPr>
        <p:spPr>
          <a:xfrm>
            <a:off x="323528" y="1052736"/>
            <a:ext cx="8106072" cy="5073427"/>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endParaRPr lang="tr-TR" sz="2800" dirty="0" smtClean="0"/>
          </a:p>
          <a:p>
            <a:r>
              <a:rPr lang="tr-TR" sz="2800" b="1" dirty="0">
                <a:latin typeface="Times New Roman" panose="02020603050405020304" pitchFamily="18" charset="0"/>
                <a:cs typeface="Times New Roman" panose="02020603050405020304" pitchFamily="18" charset="0"/>
              </a:rPr>
              <a:t>Süreçle </a:t>
            </a:r>
            <a:r>
              <a:rPr lang="tr-TR" sz="2800" b="1" dirty="0" smtClean="0">
                <a:latin typeface="Times New Roman" panose="02020603050405020304" pitchFamily="18" charset="0"/>
                <a:cs typeface="Times New Roman" panose="02020603050405020304" pitchFamily="18" charset="0"/>
              </a:rPr>
              <a:t>İlgili </a:t>
            </a:r>
            <a:r>
              <a:rPr lang="tr-TR" sz="2800" b="1" dirty="0">
                <a:latin typeface="Times New Roman" panose="02020603050405020304" pitchFamily="18" charset="0"/>
                <a:cs typeface="Times New Roman" panose="02020603050405020304" pitchFamily="18" charset="0"/>
              </a:rPr>
              <a:t>G</a:t>
            </a:r>
            <a:r>
              <a:rPr lang="tr-TR" sz="2800" b="1" dirty="0" smtClean="0">
                <a:latin typeface="Times New Roman" panose="02020603050405020304" pitchFamily="18" charset="0"/>
                <a:cs typeface="Times New Roman" panose="02020603050405020304" pitchFamily="18" charset="0"/>
              </a:rPr>
              <a:t>enel </a:t>
            </a:r>
            <a:r>
              <a:rPr lang="tr-TR" sz="2800" b="1" dirty="0">
                <a:latin typeface="Times New Roman" panose="02020603050405020304" pitchFamily="18" charset="0"/>
                <a:cs typeface="Times New Roman" panose="02020603050405020304" pitchFamily="18" charset="0"/>
              </a:rPr>
              <a:t>D</a:t>
            </a:r>
            <a:r>
              <a:rPr lang="tr-TR" sz="2800" b="1" dirty="0" smtClean="0">
                <a:latin typeface="Times New Roman" panose="02020603050405020304" pitchFamily="18" charset="0"/>
                <a:cs typeface="Times New Roman" panose="02020603050405020304" pitchFamily="18" charset="0"/>
              </a:rPr>
              <a:t>eğerlendirme</a:t>
            </a:r>
          </a:p>
          <a:p>
            <a:r>
              <a:rPr lang="tr-TR" sz="2800" b="1" dirty="0">
                <a:latin typeface="Times New Roman" panose="02020603050405020304" pitchFamily="18" charset="0"/>
                <a:cs typeface="Times New Roman" panose="02020603050405020304" pitchFamily="18" charset="0"/>
              </a:rPr>
              <a:t>Eğitim </a:t>
            </a:r>
            <a:r>
              <a:rPr lang="tr-TR" sz="2800" b="1" dirty="0" smtClean="0">
                <a:latin typeface="Times New Roman" panose="02020603050405020304" pitchFamily="18" charset="0"/>
                <a:cs typeface="Times New Roman" panose="02020603050405020304" pitchFamily="18" charset="0"/>
              </a:rPr>
              <a:t>İhtiyacı</a:t>
            </a:r>
            <a:endParaRPr lang="tr-TR" sz="2800" b="1"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Projelerin </a:t>
            </a:r>
            <a:r>
              <a:rPr lang="tr-TR" sz="2800" b="1" dirty="0" smtClean="0">
                <a:latin typeface="Times New Roman" panose="02020603050405020304" pitchFamily="18" charset="0"/>
                <a:cs typeface="Times New Roman" panose="02020603050405020304" pitchFamily="18" charset="0"/>
              </a:rPr>
              <a:t>Değerlendirmesindeki Tutarsızlıklar</a:t>
            </a:r>
            <a:endParaRPr lang="tr-TR" sz="2800" b="1"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Uygun </a:t>
            </a:r>
            <a:r>
              <a:rPr lang="tr-TR" sz="2800" b="1" dirty="0" smtClean="0">
                <a:latin typeface="Times New Roman" panose="02020603050405020304" pitchFamily="18" charset="0"/>
                <a:cs typeface="Times New Roman" panose="02020603050405020304" pitchFamily="18" charset="0"/>
              </a:rPr>
              <a:t>Bulunmayan </a:t>
            </a:r>
            <a:r>
              <a:rPr lang="tr-TR" sz="2800" b="1" dirty="0">
                <a:latin typeface="Times New Roman" panose="02020603050405020304" pitchFamily="18" charset="0"/>
                <a:cs typeface="Times New Roman" panose="02020603050405020304" pitchFamily="18" charset="0"/>
              </a:rPr>
              <a:t>P</a:t>
            </a:r>
            <a:r>
              <a:rPr lang="tr-TR" sz="2800" b="1" dirty="0" smtClean="0">
                <a:latin typeface="Times New Roman" panose="02020603050405020304" pitchFamily="18" charset="0"/>
                <a:cs typeface="Times New Roman" panose="02020603050405020304" pitchFamily="18" charset="0"/>
              </a:rPr>
              <a:t>roje Örnekleri</a:t>
            </a:r>
          </a:p>
          <a:p>
            <a:r>
              <a:rPr lang="tr-TR" sz="2800" b="1" dirty="0">
                <a:latin typeface="Times New Roman" panose="02020603050405020304" pitchFamily="18" charset="0"/>
                <a:cs typeface="Times New Roman" panose="02020603050405020304" pitchFamily="18" charset="0"/>
              </a:rPr>
              <a:t>Projelerin Y</a:t>
            </a:r>
            <a:r>
              <a:rPr lang="tr-TR" sz="2800" b="1" dirty="0" smtClean="0">
                <a:latin typeface="Times New Roman" panose="02020603050405020304" pitchFamily="18" charset="0"/>
                <a:cs typeface="Times New Roman" panose="02020603050405020304" pitchFamily="18" charset="0"/>
              </a:rPr>
              <a:t>apılabilirliği</a:t>
            </a:r>
            <a:endParaRPr lang="tr-TR" sz="2800" b="1"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Projelerin R</a:t>
            </a:r>
            <a:r>
              <a:rPr lang="tr-TR" sz="2800" b="1" dirty="0" smtClean="0">
                <a:latin typeface="Times New Roman" panose="02020603050405020304" pitchFamily="18" charset="0"/>
                <a:cs typeface="Times New Roman" panose="02020603050405020304" pitchFamily="18" charset="0"/>
              </a:rPr>
              <a:t>evize </a:t>
            </a:r>
            <a:r>
              <a:rPr lang="tr-TR" sz="2800" b="1" dirty="0">
                <a:latin typeface="Times New Roman" panose="02020603050405020304" pitchFamily="18" charset="0"/>
                <a:cs typeface="Times New Roman" panose="02020603050405020304" pitchFamily="18" charset="0"/>
              </a:rPr>
              <a:t>E</a:t>
            </a:r>
            <a:r>
              <a:rPr lang="tr-TR" sz="2800" b="1" dirty="0" smtClean="0">
                <a:latin typeface="Times New Roman" panose="02020603050405020304" pitchFamily="18" charset="0"/>
                <a:cs typeface="Times New Roman" panose="02020603050405020304" pitchFamily="18" charset="0"/>
              </a:rPr>
              <a:t>dilmemesi</a:t>
            </a:r>
            <a:endParaRPr lang="tr-TR" sz="2800" b="1" dirty="0">
              <a:latin typeface="Times New Roman" panose="02020603050405020304" pitchFamily="18" charset="0"/>
              <a:cs typeface="Times New Roman" panose="02020603050405020304" pitchFamily="18" charset="0"/>
            </a:endParaRPr>
          </a:p>
          <a:p>
            <a:pPr lvl="0"/>
            <a:r>
              <a:rPr lang="tr-TR" sz="2800" b="1" dirty="0">
                <a:latin typeface="Times New Roman" panose="02020603050405020304" pitchFamily="18" charset="0"/>
                <a:cs typeface="Times New Roman" panose="02020603050405020304" pitchFamily="18" charset="0"/>
              </a:rPr>
              <a:t>Onay Almayan Projelerin </a:t>
            </a:r>
            <a:r>
              <a:rPr lang="tr-TR" sz="2800" b="1" dirty="0" smtClean="0">
                <a:latin typeface="Times New Roman" panose="02020603050405020304" pitchFamily="18" charset="0"/>
                <a:cs typeface="Times New Roman" panose="02020603050405020304" pitchFamily="18" charset="0"/>
              </a:rPr>
              <a:t>Sergilenmesi</a:t>
            </a:r>
            <a:endParaRPr lang="tr-TR" sz="2800" b="1"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Sürecin S</a:t>
            </a:r>
            <a:r>
              <a:rPr lang="tr-TR" sz="2800" b="1" dirty="0" smtClean="0">
                <a:latin typeface="Times New Roman" panose="02020603050405020304" pitchFamily="18" charset="0"/>
                <a:cs typeface="Times New Roman" panose="02020603050405020304" pitchFamily="18" charset="0"/>
              </a:rPr>
              <a:t>ağlıklı İşlememesi</a:t>
            </a:r>
            <a:endParaRPr lang="tr-TR" sz="2800" b="1" dirty="0">
              <a:latin typeface="Times New Roman" panose="02020603050405020304" pitchFamily="18" charset="0"/>
              <a:cs typeface="Times New Roman" panose="02020603050405020304" pitchFamily="18" charset="0"/>
            </a:endParaRPr>
          </a:p>
          <a:p>
            <a:pPr marL="0" indent="0">
              <a:buNone/>
            </a:pPr>
            <a:endParaRPr lang="tr-TR" sz="2800" b="1" dirty="0">
              <a:latin typeface="Times New Roman" panose="02020603050405020304" pitchFamily="18" charset="0"/>
              <a:cs typeface="Times New Roman" panose="02020603050405020304" pitchFamily="18" charset="0"/>
            </a:endParaRPr>
          </a:p>
          <a:p>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971600" y="6356350"/>
            <a:ext cx="705678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2</a:t>
            </a:fld>
            <a:r>
              <a:rPr lang="tr-TR" dirty="0" smtClean="0"/>
              <a:t>/24</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Tree>
    <p:extLst>
      <p:ext uri="{BB962C8B-B14F-4D97-AF65-F5344CB8AC3E}">
        <p14:creationId xmlns:p14="http://schemas.microsoft.com/office/powerpoint/2010/main" xmlns="" val="30675499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Eğitim </a:t>
            </a:r>
            <a:r>
              <a:rPr lang="tr-TR" sz="3200" dirty="0" smtClean="0">
                <a:latin typeface="Times New Roman" panose="02020603050405020304" pitchFamily="18" charset="0"/>
                <a:cs typeface="Times New Roman" panose="02020603050405020304" pitchFamily="18" charset="0"/>
              </a:rPr>
              <a:t>İhtiyacı</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a:xfrm>
            <a:off x="395536" y="1052736"/>
            <a:ext cx="7920880" cy="5073427"/>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endParaRPr lang="tr-TR" sz="2800" dirty="0" smtClean="0"/>
          </a:p>
          <a:p>
            <a:pPr lvl="0" algn="just">
              <a:buFont typeface="Wingdings" pitchFamily="2" charset="2"/>
              <a:buChar char="Ø"/>
            </a:pPr>
            <a:r>
              <a:rPr lang="tr-TR" sz="2800" dirty="0">
                <a:latin typeface="Times New Roman" panose="02020603050405020304" pitchFamily="18" charset="0"/>
                <a:cs typeface="Times New Roman" panose="02020603050405020304" pitchFamily="18" charset="0"/>
              </a:rPr>
              <a:t>Okul müdürlerinin ve proje koordinatörlerinin 4006 bilim fuarında yer alan proje başlıkları konusunda eğitim ihtiyaçları bulunmaktadır. </a:t>
            </a:r>
            <a:endParaRPr lang="tr-TR" sz="2800" dirty="0" smtClean="0">
              <a:latin typeface="Times New Roman" panose="02020603050405020304" pitchFamily="18" charset="0"/>
              <a:cs typeface="Times New Roman" panose="02020603050405020304" pitchFamily="18" charset="0"/>
            </a:endParaRPr>
          </a:p>
          <a:p>
            <a:pPr lvl="0" algn="just">
              <a:buFont typeface="Wingdings" pitchFamily="2" charset="2"/>
              <a:buChar char="Ø"/>
            </a:pPr>
            <a:endParaRPr lang="tr-TR" sz="2800" dirty="0">
              <a:latin typeface="Times New Roman" panose="02020603050405020304" pitchFamily="18" charset="0"/>
              <a:cs typeface="Times New Roman" panose="02020603050405020304" pitchFamily="18" charset="0"/>
            </a:endParaRPr>
          </a:p>
          <a:p>
            <a:pPr lvl="0" algn="just">
              <a:buFont typeface="Wingdings" pitchFamily="2" charset="2"/>
              <a:buChar char="Ø"/>
            </a:pPr>
            <a:r>
              <a:rPr lang="tr-TR" sz="2800" dirty="0">
                <a:latin typeface="Times New Roman" panose="02020603050405020304" pitchFamily="18" charset="0"/>
                <a:cs typeface="Times New Roman" panose="02020603050405020304" pitchFamily="18" charset="0"/>
              </a:rPr>
              <a:t>Öğretmenler, özellikle araştırma ve tasarım projelerinin içeriği konusunda eğitime ihtiyaç duyduklarını belirtmektedir.</a:t>
            </a:r>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683568" y="6356350"/>
            <a:ext cx="7488832"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3</a:t>
            </a:fld>
            <a:r>
              <a:rPr lang="tr-TR" dirty="0" smtClean="0"/>
              <a:t>/24</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Tree>
    <p:extLst>
      <p:ext uri="{BB962C8B-B14F-4D97-AF65-F5344CB8AC3E}">
        <p14:creationId xmlns:p14="http://schemas.microsoft.com/office/powerpoint/2010/main" xmlns="" val="2316763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fontScale="90000"/>
          </a:bodyPr>
          <a:lstStyle/>
          <a:p>
            <a:r>
              <a:rPr lang="tr-TR" sz="3200" dirty="0">
                <a:latin typeface="Times New Roman" panose="02020603050405020304" pitchFamily="18" charset="0"/>
                <a:cs typeface="Times New Roman" panose="02020603050405020304" pitchFamily="18" charset="0"/>
              </a:rPr>
              <a:t>Projelerin </a:t>
            </a:r>
            <a:r>
              <a:rPr lang="tr-TR" sz="3200" dirty="0" smtClean="0">
                <a:latin typeface="Times New Roman" panose="02020603050405020304" pitchFamily="18" charset="0"/>
                <a:cs typeface="Times New Roman" panose="02020603050405020304" pitchFamily="18" charset="0"/>
              </a:rPr>
              <a:t>Değerlendirmesindeki Tutarsızlıklar</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a:xfrm>
            <a:off x="539552" y="1052736"/>
            <a:ext cx="7776864" cy="5073427"/>
          </a:xfrm>
        </p:spPr>
        <p:style>
          <a:lnRef idx="2">
            <a:schemeClr val="accent2"/>
          </a:lnRef>
          <a:fillRef idx="1">
            <a:schemeClr val="lt1"/>
          </a:fillRef>
          <a:effectRef idx="0">
            <a:schemeClr val="accent2"/>
          </a:effectRef>
          <a:fontRef idx="minor">
            <a:schemeClr val="dk1"/>
          </a:fontRef>
        </p:style>
        <p:txBody>
          <a:bodyPr/>
          <a:lstStyle/>
          <a:p>
            <a:pPr>
              <a:buFont typeface="Wingdings" pitchFamily="2" charset="2"/>
              <a:buChar char="Ø"/>
            </a:pPr>
            <a:endParaRPr lang="tr-TR" sz="2800" dirty="0" smtClean="0"/>
          </a:p>
          <a:p>
            <a:pPr algn="just">
              <a:buFont typeface="Wingdings" pitchFamily="2" charset="2"/>
              <a:buChar char="Ø"/>
            </a:pPr>
            <a:r>
              <a:rPr lang="tr-TR" sz="2800" dirty="0">
                <a:latin typeface="Times New Roman" panose="02020603050405020304" pitchFamily="18" charset="0"/>
                <a:cs typeface="Times New Roman" panose="02020603050405020304" pitchFamily="18" charset="0"/>
              </a:rPr>
              <a:t>Farklı illerde verilen aynı projelere yönelik olarak İl temsilcilerinin birbirleri ile tutarsız geri dönütler vermektedirler. </a:t>
            </a:r>
            <a:endParaRPr lang="tr-TR" sz="2800" dirty="0" smtClean="0">
              <a:latin typeface="Times New Roman" panose="02020603050405020304" pitchFamily="18" charset="0"/>
              <a:cs typeface="Times New Roman" panose="02020603050405020304" pitchFamily="18" charset="0"/>
            </a:endParaRPr>
          </a:p>
          <a:p>
            <a:pPr algn="just">
              <a:buFont typeface="Wingdings" pitchFamily="2" charset="2"/>
              <a:buChar char="Ø"/>
            </a:pPr>
            <a:endParaRPr lang="tr-TR" sz="2800" dirty="0">
              <a:latin typeface="Times New Roman" panose="02020603050405020304" pitchFamily="18" charset="0"/>
              <a:cs typeface="Times New Roman" panose="02020603050405020304" pitchFamily="18" charset="0"/>
            </a:endParaRPr>
          </a:p>
          <a:p>
            <a:pPr marL="0" indent="0" algn="just">
              <a:buNone/>
            </a:pPr>
            <a:endParaRPr lang="tr-TR" sz="2800" dirty="0" smtClean="0">
              <a:latin typeface="Times New Roman" panose="02020603050405020304" pitchFamily="18" charset="0"/>
              <a:cs typeface="Times New Roman" panose="02020603050405020304" pitchFamily="18" charset="0"/>
            </a:endParaRPr>
          </a:p>
          <a:p>
            <a:pPr algn="just">
              <a:buFont typeface="Wingdings" pitchFamily="2" charset="2"/>
              <a:buChar char="Ø"/>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durumda İl Temsilcilerine karşı öğretmenlerde olumsuz tutum gelişmektedir.</a:t>
            </a:r>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755576" y="6356350"/>
            <a:ext cx="7488832"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4</a:t>
            </a:fld>
            <a:r>
              <a:rPr lang="tr-TR" dirty="0" smtClean="0"/>
              <a:t>/24</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Tree>
    <p:extLst>
      <p:ext uri="{BB962C8B-B14F-4D97-AF65-F5344CB8AC3E}">
        <p14:creationId xmlns:p14="http://schemas.microsoft.com/office/powerpoint/2010/main" xmlns="" val="7143809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Uygun </a:t>
            </a:r>
            <a:r>
              <a:rPr lang="tr-TR" sz="3200" dirty="0" smtClean="0">
                <a:latin typeface="Times New Roman" panose="02020603050405020304" pitchFamily="18" charset="0"/>
                <a:cs typeface="Times New Roman" panose="02020603050405020304" pitchFamily="18" charset="0"/>
              </a:rPr>
              <a:t>Bulunmayan Projeler</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a:xfrm>
            <a:off x="323528" y="1052736"/>
            <a:ext cx="8106072" cy="5073427"/>
          </a:xfrm>
        </p:spPr>
        <p:txBody>
          <a:bodyPr/>
          <a:lstStyle/>
          <a:p>
            <a:pPr>
              <a:buFont typeface="Wingdings" pitchFamily="2" charset="2"/>
              <a:buChar char="Ø"/>
            </a:pPr>
            <a:endParaRPr lang="tr-TR" sz="2800" dirty="0" smtClean="0"/>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971600" y="6356350"/>
            <a:ext cx="7056784"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5</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7" name="Dikdörtgen 6"/>
          <p:cNvSpPr/>
          <p:nvPr/>
        </p:nvSpPr>
        <p:spPr>
          <a:xfrm>
            <a:off x="539552" y="980728"/>
            <a:ext cx="7776864" cy="4968552"/>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216354" tIns="189034" rIns="216354" bIns="189034" numCol="1" spcCol="1270" rtlCol="0" anchor="ctr" anchorCtr="0">
            <a:noAutofit/>
          </a:bodyPr>
          <a:lstStyle/>
          <a:p>
            <a:pPr algn="just" defTabSz="711200">
              <a:lnSpc>
                <a:spcPct val="90000"/>
              </a:lnSpc>
              <a:spcBef>
                <a:spcPct val="0"/>
              </a:spcBef>
              <a:spcAft>
                <a:spcPct val="35000"/>
              </a:spcAft>
            </a:pPr>
            <a:r>
              <a:rPr lang="tr-TR" b="1" dirty="0">
                <a:latin typeface="Times New Roman" panose="02020603050405020304" pitchFamily="18" charset="0"/>
                <a:cs typeface="Times New Roman" panose="02020603050405020304" pitchFamily="18" charset="0"/>
              </a:rPr>
              <a:t>AMAÇ: </a:t>
            </a:r>
            <a:r>
              <a:rPr lang="tr-TR" dirty="0" smtClean="0">
                <a:latin typeface="Times New Roman" panose="02020603050405020304" pitchFamily="18" charset="0"/>
                <a:cs typeface="Times New Roman" panose="02020603050405020304" pitchFamily="18" charset="0"/>
              </a:rPr>
              <a:t>İnsan </a:t>
            </a:r>
            <a:r>
              <a:rPr lang="tr-TR" dirty="0">
                <a:latin typeface="Times New Roman" panose="02020603050405020304" pitchFamily="18" charset="0"/>
                <a:cs typeface="Times New Roman" panose="02020603050405020304" pitchFamily="18" charset="0"/>
              </a:rPr>
              <a:t>ve evren konusunu İslam dinin verdiği cevaplar ve bilimin öne sürdüğü teoriler ile birlikte ele alarak ortak ve farklı yaklaşımları </a:t>
            </a:r>
            <a:r>
              <a:rPr lang="tr-TR" dirty="0" smtClean="0">
                <a:latin typeface="Times New Roman" panose="02020603050405020304" pitchFamily="18" charset="0"/>
                <a:cs typeface="Times New Roman" panose="02020603050405020304" pitchFamily="18" charset="0"/>
              </a:rPr>
              <a:t>görmektir.</a:t>
            </a:r>
          </a:p>
          <a:p>
            <a:pPr algn="just" defTabSz="711200">
              <a:lnSpc>
                <a:spcPct val="90000"/>
              </a:lnSpc>
              <a:spcBef>
                <a:spcPct val="0"/>
              </a:spcBef>
              <a:spcAft>
                <a:spcPct val="35000"/>
              </a:spcAft>
            </a:pPr>
            <a:r>
              <a:rPr lang="tr-TR" b="1" dirty="0" smtClean="0">
                <a:latin typeface="Times New Roman" panose="02020603050405020304" pitchFamily="18" charset="0"/>
                <a:cs typeface="Times New Roman" panose="02020603050405020304" pitchFamily="18" charset="0"/>
              </a:rPr>
              <a:t>PROJE DETAYLARI:</a:t>
            </a:r>
          </a:p>
          <a:p>
            <a:pPr marL="285750" indent="-285750" algn="just" defTabSz="711200">
              <a:lnSpc>
                <a:spcPct val="90000"/>
              </a:lnSpc>
              <a:spcBef>
                <a:spcPct val="0"/>
              </a:spcBef>
              <a:spcAft>
                <a:spcPct val="35000"/>
              </a:spcAft>
              <a:buFont typeface="Wingdings" pitchFamily="2" charset="2"/>
              <a:buChar char="Ø"/>
            </a:pPr>
            <a:r>
              <a:rPr lang="tr-TR" dirty="0">
                <a:latin typeface="Times New Roman" panose="02020603050405020304" pitchFamily="18" charset="0"/>
                <a:cs typeface="Times New Roman" panose="02020603050405020304" pitchFamily="18" charset="0"/>
              </a:rPr>
              <a:t>Muhakkak </a:t>
            </a:r>
            <a:r>
              <a:rPr lang="tr-TR" dirty="0" smtClean="0">
                <a:latin typeface="Times New Roman" panose="02020603050405020304" pitchFamily="18" charset="0"/>
                <a:cs typeface="Times New Roman" panose="02020603050405020304" pitchFamily="18" charset="0"/>
              </a:rPr>
              <a:t>Kur’an </a:t>
            </a:r>
            <a:r>
              <a:rPr lang="tr-TR" dirty="0">
                <a:latin typeface="Times New Roman" panose="02020603050405020304" pitchFamily="18" charset="0"/>
                <a:cs typeface="Times New Roman" panose="02020603050405020304" pitchFamily="18" charset="0"/>
              </a:rPr>
              <a:t>bir bilim kitabı değildir ancak onda evrenin ve içindekilerin yaratıcısı olan </a:t>
            </a:r>
            <a:r>
              <a:rPr lang="tr-TR" dirty="0" smtClean="0">
                <a:latin typeface="Times New Roman" panose="02020603050405020304" pitchFamily="18" charset="0"/>
                <a:cs typeface="Times New Roman" panose="02020603050405020304" pitchFamily="18" charset="0"/>
              </a:rPr>
              <a:t>Allah’ın </a:t>
            </a:r>
            <a:r>
              <a:rPr lang="tr-TR" dirty="0">
                <a:latin typeface="Times New Roman" panose="02020603050405020304" pitchFamily="18" charset="0"/>
                <a:cs typeface="Times New Roman" panose="02020603050405020304" pitchFamily="18" charset="0"/>
              </a:rPr>
              <a:t>evrenle, evrende var olan canlılarla ilgili bilgiler yer almaktadır. </a:t>
            </a:r>
            <a:endParaRPr lang="tr-TR" dirty="0" smtClean="0">
              <a:latin typeface="Times New Roman" panose="02020603050405020304" pitchFamily="18" charset="0"/>
              <a:cs typeface="Times New Roman" panose="02020603050405020304" pitchFamily="18" charset="0"/>
            </a:endParaRPr>
          </a:p>
          <a:p>
            <a:pPr marL="285750" indent="-285750" algn="just" defTabSz="711200">
              <a:lnSpc>
                <a:spcPct val="90000"/>
              </a:lnSpc>
              <a:spcBef>
                <a:spcPct val="0"/>
              </a:spcBef>
              <a:spcAft>
                <a:spcPct val="35000"/>
              </a:spcAft>
              <a:buFont typeface="Wingdings" pitchFamily="2" charset="2"/>
              <a:buChar char="Ø"/>
            </a:pPr>
            <a:r>
              <a:rPr lang="tr-TR" dirty="0" smtClean="0">
                <a:latin typeface="Times New Roman" panose="02020603050405020304" pitchFamily="18" charset="0"/>
                <a:cs typeface="Times New Roman" panose="02020603050405020304" pitchFamily="18" charset="0"/>
              </a:rPr>
              <a:t>Bilim </a:t>
            </a:r>
            <a:r>
              <a:rPr lang="tr-TR" dirty="0">
                <a:latin typeface="Times New Roman" panose="02020603050405020304" pitchFamily="18" charset="0"/>
                <a:cs typeface="Times New Roman" panose="02020603050405020304" pitchFamily="18" charset="0"/>
              </a:rPr>
              <a:t>ise deney ve gözlem metoduyla elde ettiği veriler ile teoriler ortaya koyarak bilinmezleri bilinir kılmaya çalışmaktadır. </a:t>
            </a:r>
            <a:endParaRPr lang="tr-TR" dirty="0" smtClean="0">
              <a:latin typeface="Times New Roman" panose="02020603050405020304" pitchFamily="18" charset="0"/>
              <a:cs typeface="Times New Roman" panose="02020603050405020304" pitchFamily="18" charset="0"/>
            </a:endParaRPr>
          </a:p>
          <a:p>
            <a:pPr marL="285750" indent="-285750" algn="just" defTabSz="711200">
              <a:lnSpc>
                <a:spcPct val="90000"/>
              </a:lnSpc>
              <a:spcBef>
                <a:spcPct val="0"/>
              </a:spcBef>
              <a:spcAft>
                <a:spcPct val="35000"/>
              </a:spcAft>
              <a:buFont typeface="Wingdings" pitchFamily="2" charset="2"/>
              <a:buChar char="Ø"/>
            </a:pPr>
            <a:r>
              <a:rPr lang="tr-TR" dirty="0" smtClean="0">
                <a:latin typeface="Times New Roman" panose="02020603050405020304" pitchFamily="18" charset="0"/>
                <a:cs typeface="Times New Roman" panose="02020603050405020304" pitchFamily="18" charset="0"/>
              </a:rPr>
              <a:t>Bu </a:t>
            </a:r>
            <a:r>
              <a:rPr lang="tr-TR" dirty="0">
                <a:latin typeface="Times New Roman" panose="02020603050405020304" pitchFamily="18" charset="0"/>
                <a:cs typeface="Times New Roman" panose="02020603050405020304" pitchFamily="18" charset="0"/>
              </a:rPr>
              <a:t>araştırma ile </a:t>
            </a:r>
            <a:r>
              <a:rPr lang="tr-TR" dirty="0" smtClean="0">
                <a:latin typeface="Times New Roman" panose="02020603050405020304" pitchFamily="18" charset="0"/>
                <a:cs typeface="Times New Roman" panose="02020603050405020304" pitchFamily="18" charset="0"/>
              </a:rPr>
              <a:t>Kur’an-ı Kerim’de </a:t>
            </a:r>
            <a:r>
              <a:rPr lang="tr-TR" dirty="0">
                <a:latin typeface="Times New Roman" panose="02020603050405020304" pitchFamily="18" charset="0"/>
                <a:cs typeface="Times New Roman" panose="02020603050405020304" pitchFamily="18" charset="0"/>
              </a:rPr>
              <a:t>evren ve insanın yaratılışı ile ilgili ayetler ile evrenle ilgili bilimsel teorilerden </a:t>
            </a:r>
            <a:r>
              <a:rPr lang="tr-TR" dirty="0" err="1">
                <a:latin typeface="Times New Roman" panose="02020603050405020304" pitchFamily="18" charset="0"/>
                <a:cs typeface="Times New Roman" panose="02020603050405020304" pitchFamily="18" charset="0"/>
              </a:rPr>
              <a:t>Big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Bang</a:t>
            </a:r>
            <a:r>
              <a:rPr lang="tr-TR" dirty="0">
                <a:latin typeface="Times New Roman" panose="02020603050405020304" pitchFamily="18" charset="0"/>
                <a:cs typeface="Times New Roman" panose="02020603050405020304" pitchFamily="18" charset="0"/>
              </a:rPr>
              <a:t> karşılaştırılacaktır</a:t>
            </a:r>
            <a:r>
              <a:rPr lang="tr-TR" dirty="0" smtClean="0">
                <a:latin typeface="Times New Roman" panose="02020603050405020304" pitchFamily="18" charset="0"/>
                <a:cs typeface="Times New Roman" panose="02020603050405020304" pitchFamily="18" charset="0"/>
              </a:rPr>
              <a:t>.</a:t>
            </a:r>
          </a:p>
          <a:p>
            <a:pPr marL="285750" indent="-285750" algn="just" defTabSz="711200">
              <a:lnSpc>
                <a:spcPct val="90000"/>
              </a:lnSpc>
              <a:spcBef>
                <a:spcPct val="0"/>
              </a:spcBef>
              <a:spcAft>
                <a:spcPct val="35000"/>
              </a:spcAft>
              <a:buFont typeface="Wingdings" pitchFamily="2" charset="2"/>
              <a:buChar char="Ø"/>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Projenin yöntemi görüşlerin karşılaştırmalı analiz edilmesi üzerine kuruludur</a:t>
            </a:r>
            <a:endParaRPr lang="tr-TR" dirty="0" smtClean="0">
              <a:latin typeface="Times New Roman" panose="02020603050405020304" pitchFamily="18" charset="0"/>
              <a:cs typeface="Times New Roman" panose="02020603050405020304" pitchFamily="18" charset="0"/>
            </a:endParaRPr>
          </a:p>
          <a:p>
            <a:pPr algn="just" defTabSz="711200">
              <a:lnSpc>
                <a:spcPct val="90000"/>
              </a:lnSpc>
              <a:spcBef>
                <a:spcPct val="0"/>
              </a:spcBef>
              <a:spcAft>
                <a:spcPct val="35000"/>
              </a:spcAft>
            </a:pPr>
            <a:endParaRPr lang="tr-TR" b="1" u="none" kern="1200" dirty="0" smtClean="0">
              <a:latin typeface="Futura Bk BT" pitchFamily="34" charset="0"/>
            </a:endParaRPr>
          </a:p>
        </p:txBody>
      </p:sp>
    </p:spTree>
    <p:extLst>
      <p:ext uri="{BB962C8B-B14F-4D97-AF65-F5344CB8AC3E}">
        <p14:creationId xmlns:p14="http://schemas.microsoft.com/office/powerpoint/2010/main" xmlns="" val="7542183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Uygun </a:t>
            </a:r>
            <a:r>
              <a:rPr lang="tr-TR" sz="3200" dirty="0" smtClean="0">
                <a:latin typeface="Times New Roman" panose="02020603050405020304" pitchFamily="18" charset="0"/>
                <a:cs typeface="Times New Roman" panose="02020603050405020304" pitchFamily="18" charset="0"/>
              </a:rPr>
              <a:t>Bulunmayan Projeler</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p:txBody>
          <a:bodyPr/>
          <a:lstStyle/>
          <a:p>
            <a:pPr>
              <a:buFont typeface="Wingdings" pitchFamily="2" charset="2"/>
              <a:buChar char="Ø"/>
            </a:pPr>
            <a:endParaRPr lang="tr-TR" sz="2800" dirty="0" smtClean="0"/>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1187624" y="6356350"/>
            <a:ext cx="6840760"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6</a:t>
            </a:fld>
            <a:r>
              <a:rPr lang="tr-TR" dirty="0" smtClean="0"/>
              <a:t>/16</a:t>
            </a:r>
            <a:endParaRPr lang="en-US" dirty="0"/>
          </a:p>
        </p:txBody>
      </p:sp>
      <p:sp>
        <p:nvSpPr>
          <p:cNvPr id="6" name="Content Placeholder 2"/>
          <p:cNvSpPr txBox="1">
            <a:spLocks/>
          </p:cNvSpPr>
          <p:nvPr/>
        </p:nvSpPr>
        <p:spPr>
          <a:xfrm>
            <a:off x="539552" y="1052736"/>
            <a:ext cx="8064896" cy="5328592"/>
          </a:xfrm>
          <a:prstGeom prst="rect">
            <a:avLst/>
          </a:prstGeom>
        </p:spPr>
        <p:style>
          <a:lnRef idx="2">
            <a:schemeClr val="accent2"/>
          </a:lnRef>
          <a:fillRef idx="1">
            <a:schemeClr val="lt1"/>
          </a:fillRef>
          <a:effectRef idx="0">
            <a:schemeClr val="accent2"/>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lgn="just">
              <a:buNone/>
            </a:pPr>
            <a:r>
              <a:rPr lang="tr-TR" sz="2400" b="1" dirty="0">
                <a:latin typeface="Times" pitchFamily="18" charset="0"/>
                <a:cs typeface="Times" pitchFamily="18" charset="0"/>
              </a:rPr>
              <a:t>PROJE ADI</a:t>
            </a:r>
            <a:r>
              <a:rPr lang="tr-TR" sz="2400" dirty="0" smtClean="0">
                <a:latin typeface="Times" pitchFamily="18" charset="0"/>
                <a:cs typeface="Times" pitchFamily="18" charset="0"/>
              </a:rPr>
              <a:t>: Günah Terazisi</a:t>
            </a:r>
          </a:p>
          <a:p>
            <a:pPr marL="0" indent="0" algn="just">
              <a:buNone/>
            </a:pPr>
            <a:endParaRPr lang="tr-TR" sz="2400" dirty="0" smtClean="0"/>
          </a:p>
          <a:p>
            <a:pPr marL="0" indent="0" algn="just">
              <a:buNone/>
            </a:pPr>
            <a:r>
              <a:rPr lang="tr-TR" sz="2400" b="1" dirty="0" smtClean="0">
                <a:latin typeface="Times New Roman" panose="02020603050405020304" pitchFamily="18" charset="0"/>
                <a:cs typeface="Times New Roman" panose="02020603050405020304" pitchFamily="18" charset="0"/>
              </a:rPr>
              <a:t>AMAÇ: </a:t>
            </a:r>
            <a:r>
              <a:rPr lang="tr-TR" sz="2400" dirty="0" smtClean="0">
                <a:latin typeface="Times New Roman" panose="02020603050405020304" pitchFamily="18" charset="0"/>
                <a:cs typeface="Times New Roman" panose="02020603050405020304" pitchFamily="18" charset="0"/>
              </a:rPr>
              <a:t>İslamiyet'in </a:t>
            </a:r>
            <a:r>
              <a:rPr lang="tr-TR" sz="2400" dirty="0">
                <a:latin typeface="Times New Roman" panose="02020603050405020304" pitchFamily="18" charset="0"/>
                <a:cs typeface="Times New Roman" panose="02020603050405020304" pitchFamily="18" charset="0"/>
              </a:rPr>
              <a:t>sakınmamızı istediği kötü davranışların bireyde görülmesini engellemek. </a:t>
            </a: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ÖZET: </a:t>
            </a:r>
            <a:r>
              <a:rPr lang="tr-TR" sz="2400" dirty="0" smtClean="0">
                <a:latin typeface="Times New Roman" panose="02020603050405020304" pitchFamily="18" charset="0"/>
                <a:cs typeface="Times New Roman" panose="02020603050405020304" pitchFamily="18" charset="0"/>
              </a:rPr>
              <a:t>Öğrencilerin </a:t>
            </a:r>
            <a:r>
              <a:rPr lang="tr-TR" sz="2400" dirty="0">
                <a:latin typeface="Times New Roman" panose="02020603050405020304" pitchFamily="18" charset="0"/>
                <a:cs typeface="Times New Roman" panose="02020603050405020304" pitchFamily="18" charset="0"/>
              </a:rPr>
              <a:t>mahşer gününü anlamalarını sağlamak. Bunun için öğrenciler den iki öğrenci seçilecek ve bunlar diğer arkadaşlarını gözleyecekler. Öğrencilerden birisi iyi davranışları gözlemleyip her iyi davranışa terazinin sağ gözüne atacak. Diğer öğrenci kötü davranışları gözleyip terazinin sol gözüne atacak. Sonuçta her bir öğrencinin sevabımı yoksa günahımı fazla bakılacak. İyiliği fazla öğrenci ödüllendirilecek.</a:t>
            </a:r>
          </a:p>
          <a:p>
            <a:pPr marL="0" indent="0">
              <a:buNone/>
            </a:pPr>
            <a:endParaRPr lang="tr-TR" sz="2200" dirty="0" smtClean="0"/>
          </a:p>
          <a:p>
            <a:pPr marL="0" indent="0">
              <a:buNone/>
            </a:pPr>
            <a:endParaRPr lang="tr-TR" sz="2200" dirty="0"/>
          </a:p>
          <a:p>
            <a:pPr marL="0" indent="0">
              <a:buFont typeface="Arial" pitchFamily="34" charset="0"/>
              <a:buNone/>
            </a:pPr>
            <a:endParaRPr lang="tr-TR" sz="2200" b="1" dirty="0" smtClean="0"/>
          </a:p>
        </p:txBody>
      </p:sp>
      <p:pic>
        <p:nvPicPr>
          <p:cNvPr id="11" name="Resim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264577" y="1087605"/>
            <a:ext cx="1318456" cy="1318456"/>
          </a:xfrm>
          <a:prstGeom prst="rect">
            <a:avLst/>
          </a:prstGeom>
        </p:spPr>
      </p:pic>
    </p:spTree>
    <p:extLst>
      <p:ext uri="{BB962C8B-B14F-4D97-AF65-F5344CB8AC3E}">
        <p14:creationId xmlns:p14="http://schemas.microsoft.com/office/powerpoint/2010/main" xmlns="" val="1862702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Uygun </a:t>
            </a:r>
            <a:r>
              <a:rPr lang="tr-TR" sz="3200" dirty="0" smtClean="0">
                <a:latin typeface="Times New Roman" panose="02020603050405020304" pitchFamily="18" charset="0"/>
                <a:cs typeface="Times New Roman" panose="02020603050405020304" pitchFamily="18" charset="0"/>
              </a:rPr>
              <a:t>Bulunmayan Projeler</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p:txBody>
          <a:bodyPr/>
          <a:lstStyle/>
          <a:p>
            <a:pPr>
              <a:buFont typeface="Wingdings" pitchFamily="2" charset="2"/>
              <a:buChar char="Ø"/>
            </a:pPr>
            <a:endParaRPr lang="tr-TR" sz="2800" dirty="0" smtClean="0"/>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1187624" y="6356350"/>
            <a:ext cx="6840760"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7</a:t>
            </a:fld>
            <a:r>
              <a:rPr lang="tr-TR" dirty="0" smtClean="0"/>
              <a:t>/16</a:t>
            </a:r>
            <a:endParaRPr lang="en-US" dirty="0"/>
          </a:p>
        </p:txBody>
      </p:sp>
      <p:sp>
        <p:nvSpPr>
          <p:cNvPr id="6" name="Content Placeholder 2"/>
          <p:cNvSpPr txBox="1">
            <a:spLocks/>
          </p:cNvSpPr>
          <p:nvPr/>
        </p:nvSpPr>
        <p:spPr>
          <a:xfrm>
            <a:off x="539552" y="1052736"/>
            <a:ext cx="7992888" cy="5256584"/>
          </a:xfrm>
          <a:prstGeom prst="rect">
            <a:avLst/>
          </a:prstGeom>
        </p:spPr>
        <p:style>
          <a:lnRef idx="2">
            <a:schemeClr val="accent2"/>
          </a:lnRef>
          <a:fillRef idx="1">
            <a:schemeClr val="lt1"/>
          </a:fillRef>
          <a:effectRef idx="0">
            <a:schemeClr val="accent2"/>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000" b="1" dirty="0" smtClean="0">
                <a:latin typeface="Times" pitchFamily="18" charset="0"/>
                <a:cs typeface="Times" pitchFamily="18" charset="0"/>
              </a:rPr>
              <a:t>PROJE </a:t>
            </a:r>
            <a:r>
              <a:rPr lang="tr-TR" sz="2000" b="1" dirty="0">
                <a:latin typeface="Times" pitchFamily="18" charset="0"/>
                <a:cs typeface="Times" pitchFamily="18" charset="0"/>
              </a:rPr>
              <a:t>ADI</a:t>
            </a:r>
            <a:r>
              <a:rPr lang="tr-TR" sz="2000" dirty="0">
                <a:latin typeface="Times" pitchFamily="18" charset="0"/>
                <a:cs typeface="Times" pitchFamily="18" charset="0"/>
              </a:rPr>
              <a:t>: Tavladaki </a:t>
            </a:r>
            <a:r>
              <a:rPr lang="tr-TR" sz="2000" dirty="0" smtClean="0">
                <a:latin typeface="Times" pitchFamily="18" charset="0"/>
                <a:cs typeface="Times" pitchFamily="18" charset="0"/>
              </a:rPr>
              <a:t>Matematik</a:t>
            </a:r>
          </a:p>
          <a:p>
            <a:pPr marL="0" indent="0" algn="just">
              <a:buNone/>
            </a:pPr>
            <a:endParaRPr lang="tr-TR" sz="2000" dirty="0">
              <a:latin typeface="Times" pitchFamily="18" charset="0"/>
              <a:cs typeface="Times" pitchFamily="18" charset="0"/>
            </a:endParaRPr>
          </a:p>
          <a:p>
            <a:pPr marL="0" indent="0" algn="just">
              <a:buNone/>
            </a:pPr>
            <a:r>
              <a:rPr lang="tr-TR" sz="2000" b="1" dirty="0" smtClean="0">
                <a:latin typeface="Times New Roman" panose="02020603050405020304" pitchFamily="18" charset="0"/>
                <a:cs typeface="Times New Roman" panose="02020603050405020304" pitchFamily="18" charset="0"/>
              </a:rPr>
              <a:t>AMAÇ: </a:t>
            </a:r>
            <a:r>
              <a:rPr lang="tr-TR" sz="2000" dirty="0">
                <a:latin typeface="Times New Roman" panose="02020603050405020304" pitchFamily="18" charset="0"/>
                <a:cs typeface="Times New Roman" panose="02020603050405020304" pitchFamily="18" charset="0"/>
              </a:rPr>
              <a:t>Tavlada oyuncuların taktiklerin matematiksel olarak da oyunda kazanç </a:t>
            </a:r>
            <a:r>
              <a:rPr lang="tr-TR" sz="2000" dirty="0" smtClean="0">
                <a:latin typeface="Times New Roman" panose="02020603050405020304" pitchFamily="18" charset="0"/>
                <a:cs typeface="Times New Roman" panose="02020603050405020304" pitchFamily="18" charset="0"/>
              </a:rPr>
              <a:t>sağlamak.</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dirty="0" smtClean="0">
                <a:latin typeface="Times New Roman" panose="02020603050405020304" pitchFamily="18" charset="0"/>
                <a:cs typeface="Times New Roman" panose="02020603050405020304" pitchFamily="18" charset="0"/>
              </a:rPr>
              <a:t>ÖZET: </a:t>
            </a:r>
            <a:r>
              <a:rPr lang="tr-TR" sz="2000" dirty="0">
                <a:latin typeface="Times New Roman" panose="02020603050405020304" pitchFamily="18" charset="0"/>
                <a:cs typeface="Times New Roman" panose="02020603050405020304" pitchFamily="18" charset="0"/>
              </a:rPr>
              <a:t>Tavlada profesyonel oyuncuların tecrübeleri ile edindikleri bazı taktiklerin matematiksel olarak da oyunda kazanç sağladığını olasılık yardımı ile gördük. Bu sayede bazılarının basit bir oyun gördüğü tavla oyununda her şeyin sadece şanstan ibaret olmadığını, gelen zarlara göre strateji geliştirilebileceğini gördük. Böylece öğrenci arkadaşlara hayatlarında önlerine çıkan fırsatları matematiksel mantalitelerini kullanarak gelecekleri açısından en iyi şekilde değerlendirebilmeleri için gerekli olacak olan zihin düşünce yapılarını geliştirmeyi amaçladık. </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b="1" dirty="0" smtClean="0">
                <a:latin typeface="Times New Roman" panose="02020603050405020304" pitchFamily="18" charset="0"/>
                <a:cs typeface="Times New Roman" panose="02020603050405020304" pitchFamily="18" charset="0"/>
              </a:rPr>
              <a:t>ARAŞTIRMA YÖNTEMİ: </a:t>
            </a:r>
            <a:r>
              <a:rPr lang="tr-TR" sz="2000" dirty="0" smtClean="0">
                <a:latin typeface="Times New Roman" panose="02020603050405020304" pitchFamily="18" charset="0"/>
                <a:cs typeface="Times New Roman" panose="02020603050405020304" pitchFamily="18" charset="0"/>
              </a:rPr>
              <a:t>Anket</a:t>
            </a:r>
            <a:r>
              <a:rPr lang="tr-TR" sz="2000" dirty="0">
                <a:latin typeface="Times New Roman" panose="02020603050405020304" pitchFamily="18" charset="0"/>
                <a:cs typeface="Times New Roman" panose="02020603050405020304" pitchFamily="18" charset="0"/>
              </a:rPr>
              <a:t>, değerlendirme</a:t>
            </a:r>
          </a:p>
          <a:p>
            <a:pPr marL="0" indent="0">
              <a:buNone/>
            </a:pPr>
            <a:endParaRPr lang="tr-TR" sz="2200" dirty="0" smtClean="0"/>
          </a:p>
          <a:p>
            <a:pPr marL="0" indent="0">
              <a:buNone/>
            </a:pPr>
            <a:endParaRPr lang="tr-TR" sz="2200" dirty="0"/>
          </a:p>
          <a:p>
            <a:pPr marL="0" indent="0">
              <a:buFont typeface="Arial" pitchFamily="34" charset="0"/>
              <a:buNone/>
            </a:pPr>
            <a:endParaRPr lang="tr-TR" sz="2200" b="1" dirty="0" smtClean="0"/>
          </a:p>
        </p:txBody>
      </p:sp>
    </p:spTree>
    <p:extLst>
      <p:ext uri="{BB962C8B-B14F-4D97-AF65-F5344CB8AC3E}">
        <p14:creationId xmlns:p14="http://schemas.microsoft.com/office/powerpoint/2010/main" xmlns="" val="7548190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dirty="0">
                <a:latin typeface="Times New Roman" panose="02020603050405020304" pitchFamily="18" charset="0"/>
                <a:cs typeface="Times New Roman" panose="02020603050405020304" pitchFamily="18" charset="0"/>
              </a:rPr>
              <a:t>Uygun </a:t>
            </a:r>
            <a:r>
              <a:rPr lang="tr-TR" sz="3200" dirty="0" smtClean="0">
                <a:latin typeface="Times New Roman" panose="02020603050405020304" pitchFamily="18" charset="0"/>
                <a:cs typeface="Times New Roman" panose="02020603050405020304" pitchFamily="18" charset="0"/>
              </a:rPr>
              <a:t>Bulunmayan Projeler</a:t>
            </a:r>
            <a:endParaRPr lang="tr-TR" sz="3200" dirty="0">
              <a:latin typeface="Times New Roman" panose="02020603050405020304" pitchFamily="18" charset="0"/>
              <a:cs typeface="Times New Roman" panose="02020603050405020304" pitchFamily="18" charset="0"/>
            </a:endParaRPr>
          </a:p>
        </p:txBody>
      </p:sp>
      <p:sp>
        <p:nvSpPr>
          <p:cNvPr id="8" name="İçerik Yer Tutucusu 7"/>
          <p:cNvSpPr>
            <a:spLocks noGrp="1"/>
          </p:cNvSpPr>
          <p:nvPr>
            <p:ph idx="1"/>
          </p:nvPr>
        </p:nvSpPr>
        <p:spPr/>
        <p:txBody>
          <a:bodyPr/>
          <a:lstStyle/>
          <a:p>
            <a:pPr>
              <a:buFont typeface="Wingdings" pitchFamily="2" charset="2"/>
              <a:buChar char="Ø"/>
            </a:pPr>
            <a:endParaRPr lang="tr-TR" sz="2800" dirty="0" smtClean="0"/>
          </a:p>
          <a:p>
            <a:pPr marL="0" indent="0">
              <a:buNone/>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sz="2800" dirty="0" smtClean="0"/>
          </a:p>
          <a:p>
            <a:pPr>
              <a:buFont typeface="Wingdings" pitchFamily="2" charset="2"/>
              <a:buChar char="Ø"/>
            </a:pPr>
            <a:endParaRPr lang="tr-TR" dirty="0" smtClean="0"/>
          </a:p>
          <a:p>
            <a:pPr>
              <a:buFont typeface="Wingdings" pitchFamily="2" charset="2"/>
              <a:buChar char="Ø"/>
            </a:pPr>
            <a:endParaRPr lang="tr-TR" dirty="0"/>
          </a:p>
        </p:txBody>
      </p:sp>
      <p:sp>
        <p:nvSpPr>
          <p:cNvPr id="2" name="Altbilgi Yer Tutucusu 1"/>
          <p:cNvSpPr>
            <a:spLocks noGrp="1"/>
          </p:cNvSpPr>
          <p:nvPr>
            <p:ph type="ftr" sz="quarter" idx="11"/>
          </p:nvPr>
        </p:nvSpPr>
        <p:spPr>
          <a:xfrm>
            <a:off x="1187624" y="6356350"/>
            <a:ext cx="6840760"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8</a:t>
            </a:fld>
            <a:r>
              <a:rPr lang="tr-TR" dirty="0" smtClean="0"/>
              <a:t>/16</a:t>
            </a:r>
            <a:endParaRPr lang="en-US" dirty="0"/>
          </a:p>
        </p:txBody>
      </p:sp>
      <p:sp>
        <p:nvSpPr>
          <p:cNvPr id="6" name="Content Placeholder 2"/>
          <p:cNvSpPr txBox="1">
            <a:spLocks/>
          </p:cNvSpPr>
          <p:nvPr/>
        </p:nvSpPr>
        <p:spPr>
          <a:xfrm>
            <a:off x="539552" y="1052736"/>
            <a:ext cx="7992888" cy="5256584"/>
          </a:xfrm>
          <a:prstGeom prst="rect">
            <a:avLst/>
          </a:prstGeom>
        </p:spPr>
        <p:style>
          <a:lnRef idx="2">
            <a:schemeClr val="accent2"/>
          </a:lnRef>
          <a:fillRef idx="1">
            <a:schemeClr val="lt1"/>
          </a:fillRef>
          <a:effectRef idx="0">
            <a:schemeClr val="accent2"/>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000" b="1" dirty="0" smtClean="0">
                <a:latin typeface="Times" pitchFamily="18" charset="0"/>
                <a:cs typeface="Times" pitchFamily="18" charset="0"/>
              </a:rPr>
              <a:t>PROJE </a:t>
            </a:r>
            <a:r>
              <a:rPr lang="tr-TR" sz="2000" b="1" dirty="0">
                <a:latin typeface="Times" pitchFamily="18" charset="0"/>
                <a:cs typeface="Times" pitchFamily="18" charset="0"/>
              </a:rPr>
              <a:t>ADI</a:t>
            </a:r>
            <a:r>
              <a:rPr lang="tr-TR" sz="2000" dirty="0">
                <a:latin typeface="Times" pitchFamily="18" charset="0"/>
                <a:cs typeface="Times" pitchFamily="18" charset="0"/>
              </a:rPr>
              <a:t>: Hac İbadeti</a:t>
            </a:r>
          </a:p>
          <a:p>
            <a:pPr marL="0" indent="0" algn="just">
              <a:buNone/>
            </a:pPr>
            <a:endParaRPr lang="tr-TR" sz="2000" dirty="0">
              <a:latin typeface="Times" pitchFamily="18" charset="0"/>
              <a:cs typeface="Times" pitchFamily="18" charset="0"/>
            </a:endParaRPr>
          </a:p>
          <a:p>
            <a:pPr marL="0" indent="0" algn="just">
              <a:buNone/>
            </a:pPr>
            <a:r>
              <a:rPr lang="tr-TR" sz="2000" b="1" dirty="0" smtClean="0">
                <a:latin typeface="Times New Roman" panose="02020603050405020304" pitchFamily="18" charset="0"/>
                <a:cs typeface="Times New Roman" panose="02020603050405020304" pitchFamily="18" charset="0"/>
              </a:rPr>
              <a:t>AMAÇ: </a:t>
            </a:r>
            <a:r>
              <a:rPr lang="tr-TR" sz="2000" dirty="0">
                <a:latin typeface="Times New Roman" panose="02020603050405020304" pitchFamily="18" charset="0"/>
                <a:cs typeface="Times New Roman" panose="02020603050405020304" pitchFamily="18" charset="0"/>
              </a:rPr>
              <a:t>İlk defa hacca giden insanlara ve öğrencilerimize haccın nasıl yapılacağını maket olarak </a:t>
            </a:r>
            <a:r>
              <a:rPr lang="tr-TR" sz="2000" dirty="0" smtClean="0">
                <a:latin typeface="Times New Roman" panose="02020603050405020304" pitchFamily="18" charset="0"/>
                <a:cs typeface="Times New Roman" panose="02020603050405020304" pitchFamily="18" charset="0"/>
              </a:rPr>
              <a:t>anlatmak.</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dirty="0" smtClean="0">
                <a:latin typeface="Times New Roman" panose="02020603050405020304" pitchFamily="18" charset="0"/>
                <a:cs typeface="Times New Roman" panose="02020603050405020304" pitchFamily="18" charset="0"/>
              </a:rPr>
              <a:t>ÖZET: </a:t>
            </a:r>
            <a:r>
              <a:rPr lang="tr-TR" sz="2000" dirty="0">
                <a:latin typeface="Times New Roman" panose="02020603050405020304" pitchFamily="18" charset="0"/>
                <a:cs typeface="Times New Roman" panose="02020603050405020304" pitchFamily="18" charset="0"/>
              </a:rPr>
              <a:t>Öğrencilerimizle hac konusunda bilgi toplanacak. Her bir detay maket halinde yapılarak haccın nasıl yapıldığı anlatılacak. Büyükçe bir zemine alçılardan ve mukavvadan o kutsal organizasyon makete </a:t>
            </a:r>
            <a:r>
              <a:rPr lang="tr-TR" sz="2000" dirty="0" smtClean="0">
                <a:latin typeface="Times New Roman" panose="02020603050405020304" pitchFamily="18" charset="0"/>
                <a:cs typeface="Times New Roman" panose="02020603050405020304" pitchFamily="18" charset="0"/>
              </a:rPr>
              <a:t>dönüştürülecek.</a:t>
            </a:r>
            <a:endParaRPr lang="tr-TR" sz="2000" dirty="0">
              <a:latin typeface="Times New Roman" panose="02020603050405020304" pitchFamily="18" charset="0"/>
              <a:cs typeface="Times New Roman" panose="02020603050405020304" pitchFamily="18" charset="0"/>
            </a:endParaRPr>
          </a:p>
          <a:p>
            <a:pPr marL="0" indent="0">
              <a:buNone/>
            </a:pPr>
            <a:endParaRPr lang="tr-TR" sz="2200" dirty="0" smtClean="0"/>
          </a:p>
          <a:p>
            <a:pPr marL="0" indent="0">
              <a:buNone/>
            </a:pPr>
            <a:endParaRPr lang="tr-TR" sz="2200" dirty="0"/>
          </a:p>
          <a:p>
            <a:pPr marL="0" indent="0">
              <a:buFont typeface="Arial" pitchFamily="34" charset="0"/>
              <a:buNone/>
            </a:pPr>
            <a:endParaRPr lang="tr-TR" sz="2200" b="1" dirty="0" smtClean="0"/>
          </a:p>
        </p:txBody>
      </p:sp>
    </p:spTree>
    <p:extLst>
      <p:ext uri="{BB962C8B-B14F-4D97-AF65-F5344CB8AC3E}">
        <p14:creationId xmlns:p14="http://schemas.microsoft.com/office/powerpoint/2010/main" xmlns="" val="35141683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pPr fontAlgn="base"/>
            <a:r>
              <a:rPr lang="tr-TR" sz="3200" dirty="0">
                <a:latin typeface="Times New Roman" panose="02020603050405020304" pitchFamily="18" charset="0"/>
                <a:cs typeface="Times New Roman" panose="02020603050405020304" pitchFamily="18" charset="0"/>
              </a:rPr>
              <a:t>Projelerin Y</a:t>
            </a:r>
            <a:r>
              <a:rPr lang="tr-TR" sz="3200" dirty="0" smtClean="0">
                <a:latin typeface="Times New Roman" panose="02020603050405020304" pitchFamily="18" charset="0"/>
                <a:cs typeface="Times New Roman" panose="02020603050405020304" pitchFamily="18" charset="0"/>
              </a:rPr>
              <a:t>apılabilirliği</a:t>
            </a:r>
            <a:endParaRPr lang="tr-TR" sz="3200" dirty="0">
              <a:latin typeface="Times New Roman" panose="02020603050405020304" pitchFamily="18" charset="0"/>
              <a:cs typeface="Times New Roman" panose="02020603050405020304" pitchFamily="18" charset="0"/>
            </a:endParaRPr>
          </a:p>
        </p:txBody>
      </p:sp>
      <p:sp>
        <p:nvSpPr>
          <p:cNvPr id="2" name="Altbilgi Yer Tutucusu 1"/>
          <p:cNvSpPr>
            <a:spLocks noGrp="1"/>
          </p:cNvSpPr>
          <p:nvPr>
            <p:ph type="ftr" sz="quarter" idx="11"/>
          </p:nvPr>
        </p:nvSpPr>
        <p:spPr>
          <a:xfrm>
            <a:off x="1115616" y="6356350"/>
            <a:ext cx="6408712" cy="365125"/>
          </a:xfrm>
        </p:spPr>
        <p:txBody>
          <a:bodyPr/>
          <a:lstStyle/>
          <a:p>
            <a:r>
              <a:rPr lang="tr-TR" noProof="0" dirty="0" smtClean="0"/>
              <a:t>4006-TÜBİTAK Bilim Fuarları Destekleme Programı</a:t>
            </a:r>
            <a:endParaRPr lang="tr-TR" noProof="0" dirty="0"/>
          </a:p>
        </p:txBody>
      </p:sp>
      <p:sp>
        <p:nvSpPr>
          <p:cNvPr id="3" name="Slide Number Placeholder 2"/>
          <p:cNvSpPr>
            <a:spLocks noGrp="1"/>
          </p:cNvSpPr>
          <p:nvPr>
            <p:ph type="sldNum" sz="quarter" idx="12"/>
          </p:nvPr>
        </p:nvSpPr>
        <p:spPr/>
        <p:txBody>
          <a:bodyPr/>
          <a:lstStyle/>
          <a:p>
            <a:fld id="{074B379A-8968-4E49-B7C7-EB6E50A494BB}" type="slidenum">
              <a:rPr lang="en-US" smtClean="0"/>
              <a:pPr/>
              <a:t>9</a:t>
            </a:fld>
            <a:r>
              <a:rPr lang="tr-TR" dirty="0" smtClean="0"/>
              <a:t>/16</a:t>
            </a:r>
            <a:endParaRPr lang="en-US" dirty="0"/>
          </a:p>
        </p:txBody>
      </p:sp>
      <p:sp>
        <p:nvSpPr>
          <p:cNvPr id="6" name="Content Placeholder 2"/>
          <p:cNvSpPr txBox="1">
            <a:spLocks/>
          </p:cNvSpPr>
          <p:nvPr/>
        </p:nvSpPr>
        <p:spPr>
          <a:xfrm>
            <a:off x="539552" y="1196752"/>
            <a:ext cx="8064896" cy="525658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Futura Bk B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utura Bk B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utura Bk B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utura Bk B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tr-TR" sz="2400" dirty="0"/>
          </a:p>
          <a:p>
            <a:pPr marL="0" indent="0">
              <a:buFont typeface="Arial" pitchFamily="34" charset="0"/>
              <a:buNone/>
            </a:pPr>
            <a:endParaRPr lang="tr-TR" sz="2200" i="1" dirty="0" smtClean="0"/>
          </a:p>
        </p:txBody>
      </p:sp>
      <p:sp>
        <p:nvSpPr>
          <p:cNvPr id="8" name="Dikdörtgen 7"/>
          <p:cNvSpPr/>
          <p:nvPr/>
        </p:nvSpPr>
        <p:spPr>
          <a:xfrm>
            <a:off x="683568" y="1859340"/>
            <a:ext cx="7776864" cy="3785652"/>
          </a:xfrm>
          <a:prstGeom prst="rect">
            <a:avLst/>
          </a:prstGeom>
        </p:spPr>
        <p:txBody>
          <a:bodyPr wrap="square">
            <a:spAutoFit/>
          </a:bodyPr>
          <a:lstStyle/>
          <a:p>
            <a:pPr marL="342900" indent="-342900" algn="just" fontAlgn="base">
              <a:buFont typeface="Wingdings" pitchFamily="2" charset="2"/>
              <a:buChar char="Ø"/>
            </a:pPr>
            <a:r>
              <a:rPr lang="tr-TR" sz="2400" dirty="0">
                <a:latin typeface="Times New Roman" panose="02020603050405020304" pitchFamily="18" charset="0"/>
                <a:cs typeface="Times New Roman" panose="02020603050405020304" pitchFamily="18" charset="0"/>
              </a:rPr>
              <a:t>Okullarda proje yürütücüleri projelerin onaylanması için öğrenciler açısından yapılabilirliği olmayan özgün projeleri önermektedir</a:t>
            </a:r>
            <a:r>
              <a:rPr lang="tr-TR" sz="2400" dirty="0" smtClean="0">
                <a:latin typeface="Times New Roman" panose="02020603050405020304" pitchFamily="18" charset="0"/>
                <a:cs typeface="Times New Roman" panose="02020603050405020304" pitchFamily="18" charset="0"/>
              </a:rPr>
              <a:t>.</a:t>
            </a: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Ancak projeler kabul edildikten sonra bu projelerin yapılamayacağını ve projelerini değiştirmek istediklerini belirtmektedirler</a:t>
            </a:r>
            <a:r>
              <a:rPr lang="tr-TR" sz="2400" dirty="0" smtClean="0">
                <a:latin typeface="Times New Roman" panose="02020603050405020304" pitchFamily="18" charset="0"/>
                <a:cs typeface="Times New Roman" panose="02020603050405020304" pitchFamily="18" charset="0"/>
              </a:rPr>
              <a:t>.</a:t>
            </a: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durum bilim fuarlarının amacının gerçekleştirilmesinde önemli bir engel teşkil etmektedir</a:t>
            </a:r>
            <a:r>
              <a:rPr lang="tr-TR" sz="2400" dirty="0" smtClean="0">
                <a:latin typeface="Times New Roman" panose="02020603050405020304" pitchFamily="18" charset="0"/>
                <a:cs typeface="Times New Roman" panose="02020603050405020304" pitchFamily="18" charset="0"/>
              </a:rPr>
              <a:t>.</a:t>
            </a:r>
          </a:p>
          <a:p>
            <a:pPr marL="342900" indent="-342900" algn="just" fontAlgn="base">
              <a:buFont typeface="Wingdings" pitchFamily="2" charset="2"/>
              <a:buChar char="Ø"/>
            </a:pP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yüzden öğretmenlerin değerlendirme süreci konusunda da bilgilendirilmesi gerekmektedir.</a:t>
            </a:r>
          </a:p>
        </p:txBody>
      </p:sp>
    </p:spTree>
    <p:extLst>
      <p:ext uri="{BB962C8B-B14F-4D97-AF65-F5344CB8AC3E}">
        <p14:creationId xmlns:p14="http://schemas.microsoft.com/office/powerpoint/2010/main" xmlns="" val="15980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Ulusal Yenilik Sistemimizin Geleceği_2">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cene3d>
          <a:camera prst="orthographicFront">
            <a:rot lat="0" lon="0" rev="0"/>
          </a:camera>
          <a:lightRig rig="contrasting" dir="t">
            <a:rot lat="0" lon="0" rev="1200000"/>
          </a:lightRig>
        </a:scene3d>
        <a:sp3d contourW="19050" prstMaterial="metal">
          <a:bevelT w="88900" h="203200"/>
          <a:bevelB w="165100" h="254000"/>
        </a:sp3d>
      </a:spPr>
      <a:bodyPr spcFirstLastPara="0" vert="horz" wrap="square" lIns="216354" tIns="189034" rIns="216354" bIns="189034" numCol="1" spcCol="1270" anchor="ctr" anchorCtr="0">
        <a:noAutofit/>
      </a:bodyPr>
      <a:lstStyle>
        <a:defPPr algn="ctr" defTabSz="711200">
          <a:lnSpc>
            <a:spcPct val="90000"/>
          </a:lnSpc>
          <a:spcBef>
            <a:spcPct val="0"/>
          </a:spcBef>
          <a:spcAft>
            <a:spcPct val="35000"/>
          </a:spcAft>
          <a:defRPr b="1" u="none" kern="1200" dirty="0" smtClean="0">
            <a:latin typeface="Futura Bk BT" pitchFamily="34" charset="0"/>
          </a:defRPr>
        </a:defPPr>
      </a:lstStyle>
      <a: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a:style>
    </a:spDef>
    <a:txDef>
      <a:spPr>
        <a:noFill/>
      </a:spPr>
      <a:bodyPr wrap="square" rtlCol="0">
        <a:spAutoFit/>
      </a:bodyPr>
      <a:lstStyle>
        <a:defPPr>
          <a:defRPr dirty="0">
            <a:latin typeface="Futura Lt BT" pitchFamily="34" charset="0"/>
          </a:defRPr>
        </a:defPPr>
      </a:lstStyle>
    </a:tx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14740</TotalTime>
  <Words>867</Words>
  <Application>Microsoft Office PowerPoint</Application>
  <PresentationFormat>Ekran Gösterisi (4:3)</PresentationFormat>
  <Paragraphs>160</Paragraphs>
  <Slides>16</Slides>
  <Notes>1</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Ulusal Yenilik Sistemimizin Geleceği_2</vt:lpstr>
      <vt:lpstr> 4006- TÜBİTAK Bilim Fuarları Destekleme Programı İl Temsilcisi Deneyim Paylaşımı  </vt:lpstr>
      <vt:lpstr>Sunum İçeriği</vt:lpstr>
      <vt:lpstr>Eğitim İhtiyacı</vt:lpstr>
      <vt:lpstr>Projelerin Değerlendirmesindeki Tutarsızlıklar</vt:lpstr>
      <vt:lpstr>Uygun Bulunmayan Projeler</vt:lpstr>
      <vt:lpstr>Uygun Bulunmayan Projeler</vt:lpstr>
      <vt:lpstr>Uygun Bulunmayan Projeler</vt:lpstr>
      <vt:lpstr>Uygun Bulunmayan Projeler</vt:lpstr>
      <vt:lpstr>Projelerin Yapılabilirliği</vt:lpstr>
      <vt:lpstr>Projelerin Revize Edilmemesi</vt:lpstr>
      <vt:lpstr>Onay Almayan Projelerin Sergilenmesi</vt:lpstr>
      <vt:lpstr>Koordinasyon Problemi</vt:lpstr>
      <vt:lpstr>Ödüllendirme Problemi</vt:lpstr>
      <vt:lpstr>Sürecin Sağlıklı İşlememesi</vt:lpstr>
      <vt:lpstr>Sürecin Sağlıklı İşlememesi</vt:lpstr>
      <vt:lpstr>TEŞEKKÜRLER</vt:lpstr>
    </vt:vector>
  </TitlesOfParts>
  <Company>Tubitak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toplum</dc:title>
  <dc:creator>tubitak</dc:creator>
  <cp:lastModifiedBy>O.GokhanCAM</cp:lastModifiedBy>
  <cp:revision>1660</cp:revision>
  <cp:lastPrinted>2017-09-19T13:32:00Z</cp:lastPrinted>
  <dcterms:created xsi:type="dcterms:W3CDTF">2011-11-25T07:06:56Z</dcterms:created>
  <dcterms:modified xsi:type="dcterms:W3CDTF">2017-11-13T05:45:14Z</dcterms:modified>
</cp:coreProperties>
</file>