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945" r:id="rId2"/>
    <p:sldId id="1044" r:id="rId3"/>
    <p:sldId id="1048" r:id="rId4"/>
    <p:sldId id="1049" r:id="rId5"/>
    <p:sldId id="1053" r:id="rId6"/>
    <p:sldId id="1074" r:id="rId7"/>
    <p:sldId id="1075" r:id="rId8"/>
    <p:sldId id="1076" r:id="rId9"/>
    <p:sldId id="1050" r:id="rId10"/>
    <p:sldId id="1078" r:id="rId11"/>
    <p:sldId id="1082" r:id="rId12"/>
    <p:sldId id="1086" r:id="rId13"/>
    <p:sldId id="1090" r:id="rId14"/>
    <p:sldId id="1091" r:id="rId15"/>
    <p:sldId id="1088" r:id="rId16"/>
    <p:sldId id="1092" r:id="rId17"/>
    <p:sldId id="1054" r:id="rId18"/>
    <p:sldId id="1055" r:id="rId19"/>
    <p:sldId id="1056" r:id="rId20"/>
    <p:sldId id="1057" r:id="rId21"/>
    <p:sldId id="1058" r:id="rId22"/>
    <p:sldId id="1059" r:id="rId23"/>
    <p:sldId id="1077" r:id="rId24"/>
    <p:sldId id="1062" r:id="rId25"/>
    <p:sldId id="1079" r:id="rId26"/>
    <p:sldId id="1080" r:id="rId27"/>
    <p:sldId id="1081" r:id="rId28"/>
    <p:sldId id="1020" r:id="rId29"/>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D1" initials="HD" lastIdx="5" clrIdx="0"/>
  <p:cmAuthor id="1" name="Nagehan Ramazanoglu" initials="N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4F81BD"/>
    <a:srgbClr val="C0504D"/>
    <a:srgbClr val="0066FF"/>
    <a:srgbClr val="A3C1E5"/>
    <a:srgbClr val="FFFFCC"/>
    <a:srgbClr val="B3D07A"/>
    <a:srgbClr val="D6CCA3"/>
    <a:srgbClr val="996600"/>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3250" autoAdjust="0"/>
  </p:normalViewPr>
  <p:slideViewPr>
    <p:cSldViewPr>
      <p:cViewPr>
        <p:scale>
          <a:sx n="90" d="100"/>
          <a:sy n="90" d="100"/>
        </p:scale>
        <p:origin x="-84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6400" cy="496808"/>
          </a:xfrm>
          <a:prstGeom prst="rect">
            <a:avLst/>
          </a:prstGeom>
        </p:spPr>
        <p:txBody>
          <a:bodyPr vert="horz" lIns="91426" tIns="45714" rIns="91426" bIns="45714" rtlCol="0"/>
          <a:lstStyle>
            <a:lvl1pPr algn="l">
              <a:defRPr sz="1200"/>
            </a:lvl1pPr>
          </a:lstStyle>
          <a:p>
            <a:endParaRPr lang="en-US" dirty="0">
              <a:latin typeface="Arial" pitchFamily="34" charset="0"/>
            </a:endParaRPr>
          </a:p>
        </p:txBody>
      </p:sp>
      <p:sp>
        <p:nvSpPr>
          <p:cNvPr id="3" name="2 Veri Yer Tutucusu"/>
          <p:cNvSpPr>
            <a:spLocks noGrp="1"/>
          </p:cNvSpPr>
          <p:nvPr>
            <p:ph type="dt" sz="quarter" idx="1"/>
          </p:nvPr>
        </p:nvSpPr>
        <p:spPr>
          <a:xfrm>
            <a:off x="3849691" y="1"/>
            <a:ext cx="2946400" cy="496808"/>
          </a:xfrm>
          <a:prstGeom prst="rect">
            <a:avLst/>
          </a:prstGeom>
        </p:spPr>
        <p:txBody>
          <a:bodyPr vert="horz" lIns="91426" tIns="45714" rIns="91426" bIns="45714" rtlCol="0"/>
          <a:lstStyle>
            <a:lvl1pPr algn="r">
              <a:defRPr sz="1200"/>
            </a:lvl1pPr>
          </a:lstStyle>
          <a:p>
            <a:fld id="{4B172FD4-5C26-4155-A33B-CBE6759DFDB2}" type="datetimeFigureOut">
              <a:rPr lang="en-US" smtClean="0">
                <a:latin typeface="Arial" pitchFamily="34" charset="0"/>
              </a:rPr>
              <a:pPr/>
              <a:t>11/13/2017</a:t>
            </a:fld>
            <a:endParaRPr lang="en-US" dirty="0">
              <a:latin typeface="Arial" pitchFamily="34" charset="0"/>
            </a:endParaRPr>
          </a:p>
        </p:txBody>
      </p:sp>
      <p:sp>
        <p:nvSpPr>
          <p:cNvPr id="4" name="3 Altbilgi Yer Tutucusu"/>
          <p:cNvSpPr>
            <a:spLocks noGrp="1"/>
          </p:cNvSpPr>
          <p:nvPr>
            <p:ph type="ftr" sz="quarter" idx="2"/>
          </p:nvPr>
        </p:nvSpPr>
        <p:spPr>
          <a:xfrm>
            <a:off x="1" y="9428244"/>
            <a:ext cx="2946400" cy="496808"/>
          </a:xfrm>
          <a:prstGeom prst="rect">
            <a:avLst/>
          </a:prstGeom>
        </p:spPr>
        <p:txBody>
          <a:bodyPr vert="horz" lIns="91426" tIns="45714" rIns="91426" bIns="45714" rtlCol="0" anchor="b"/>
          <a:lstStyle>
            <a:lvl1pPr algn="l">
              <a:defRPr sz="1200"/>
            </a:lvl1pPr>
          </a:lstStyle>
          <a:p>
            <a:endParaRPr lang="en-US" dirty="0">
              <a:latin typeface="Arial" pitchFamily="34" charset="0"/>
            </a:endParaRPr>
          </a:p>
        </p:txBody>
      </p:sp>
      <p:sp>
        <p:nvSpPr>
          <p:cNvPr id="5" name="4 Slayt Numarası Yer Tutucusu"/>
          <p:cNvSpPr>
            <a:spLocks noGrp="1"/>
          </p:cNvSpPr>
          <p:nvPr>
            <p:ph type="sldNum" sz="quarter" idx="3"/>
          </p:nvPr>
        </p:nvSpPr>
        <p:spPr>
          <a:xfrm>
            <a:off x="3849691" y="9428244"/>
            <a:ext cx="2946400" cy="496808"/>
          </a:xfrm>
          <a:prstGeom prst="rect">
            <a:avLst/>
          </a:prstGeom>
        </p:spPr>
        <p:txBody>
          <a:bodyPr vert="horz" lIns="91426" tIns="45714" rIns="91426" bIns="45714" rtlCol="0" anchor="b"/>
          <a:lstStyle>
            <a:lvl1pPr algn="r">
              <a:defRPr sz="1200"/>
            </a:lvl1pPr>
          </a:lstStyle>
          <a:p>
            <a:fld id="{06E27DD6-4E9E-48D8-90ED-4990466BC56A}"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xmlns="" val="1125426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9" y="5"/>
            <a:ext cx="2945659" cy="496332"/>
          </a:xfrm>
          <a:prstGeom prst="rect">
            <a:avLst/>
          </a:prstGeom>
        </p:spPr>
        <p:txBody>
          <a:bodyPr vert="horz" lIns="91426" tIns="45714" rIns="91426" bIns="45714" rtlCol="0"/>
          <a:lstStyle>
            <a:lvl1pPr algn="l">
              <a:defRPr sz="1200">
                <a:latin typeface="Arial" pitchFamily="34" charset="0"/>
              </a:defRPr>
            </a:lvl1pPr>
          </a:lstStyle>
          <a:p>
            <a:endParaRPr lang="en-US" dirty="0"/>
          </a:p>
        </p:txBody>
      </p:sp>
      <p:sp>
        <p:nvSpPr>
          <p:cNvPr id="3" name="2 Veri Yer Tutucusu"/>
          <p:cNvSpPr>
            <a:spLocks noGrp="1"/>
          </p:cNvSpPr>
          <p:nvPr>
            <p:ph type="dt" idx="1"/>
          </p:nvPr>
        </p:nvSpPr>
        <p:spPr>
          <a:xfrm>
            <a:off x="3850452" y="5"/>
            <a:ext cx="2945659" cy="496332"/>
          </a:xfrm>
          <a:prstGeom prst="rect">
            <a:avLst/>
          </a:prstGeom>
        </p:spPr>
        <p:txBody>
          <a:bodyPr vert="horz" lIns="91426" tIns="45714" rIns="91426" bIns="45714" rtlCol="0"/>
          <a:lstStyle>
            <a:lvl1pPr algn="r">
              <a:defRPr sz="1200">
                <a:latin typeface="Arial" pitchFamily="34" charset="0"/>
              </a:defRPr>
            </a:lvl1pPr>
          </a:lstStyle>
          <a:p>
            <a:fld id="{DC95A077-65B5-49E3-B07E-3FB904AEF53D}" type="datetimeFigureOut">
              <a:rPr lang="en-US" smtClean="0"/>
              <a:pPr/>
              <a:t>11/13/2017</a:t>
            </a:fld>
            <a:endParaRPr lang="en-US" dirty="0"/>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4" rIns="91426" bIns="45714" rtlCol="0" anchor="ctr"/>
          <a:lstStyle/>
          <a:p>
            <a:endParaRPr lang="en-US" dirty="0"/>
          </a:p>
        </p:txBody>
      </p:sp>
      <p:sp>
        <p:nvSpPr>
          <p:cNvPr id="5" name="4 Not Yer Tutucusu"/>
          <p:cNvSpPr>
            <a:spLocks noGrp="1"/>
          </p:cNvSpPr>
          <p:nvPr>
            <p:ph type="body" sz="quarter" idx="3"/>
          </p:nvPr>
        </p:nvSpPr>
        <p:spPr>
          <a:xfrm>
            <a:off x="679768" y="4715157"/>
            <a:ext cx="5438140" cy="4466987"/>
          </a:xfrm>
          <a:prstGeom prst="rect">
            <a:avLst/>
          </a:prstGeom>
        </p:spPr>
        <p:txBody>
          <a:bodyPr vert="horz" lIns="91426" tIns="45714" rIns="91426" bIns="45714"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6" name="5 Altbilgi Yer Tutucusu"/>
          <p:cNvSpPr>
            <a:spLocks noGrp="1"/>
          </p:cNvSpPr>
          <p:nvPr>
            <p:ph type="ftr" sz="quarter" idx="4"/>
          </p:nvPr>
        </p:nvSpPr>
        <p:spPr>
          <a:xfrm>
            <a:off x="9" y="9428585"/>
            <a:ext cx="2945659" cy="496332"/>
          </a:xfrm>
          <a:prstGeom prst="rect">
            <a:avLst/>
          </a:prstGeom>
        </p:spPr>
        <p:txBody>
          <a:bodyPr vert="horz" lIns="91426" tIns="45714" rIns="91426" bIns="45714" rtlCol="0" anchor="b"/>
          <a:lstStyle>
            <a:lvl1pPr algn="l">
              <a:defRPr sz="1200">
                <a:latin typeface="Arial" pitchFamily="34" charset="0"/>
              </a:defRPr>
            </a:lvl1pPr>
          </a:lstStyle>
          <a:p>
            <a:endParaRPr lang="en-US" dirty="0"/>
          </a:p>
        </p:txBody>
      </p:sp>
      <p:sp>
        <p:nvSpPr>
          <p:cNvPr id="7" name="6 Slayt Numarası Yer Tutucusu"/>
          <p:cNvSpPr>
            <a:spLocks noGrp="1"/>
          </p:cNvSpPr>
          <p:nvPr>
            <p:ph type="sldNum" sz="quarter" idx="5"/>
          </p:nvPr>
        </p:nvSpPr>
        <p:spPr>
          <a:xfrm>
            <a:off x="3850452" y="9428585"/>
            <a:ext cx="2945659" cy="496332"/>
          </a:xfrm>
          <a:prstGeom prst="rect">
            <a:avLst/>
          </a:prstGeom>
        </p:spPr>
        <p:txBody>
          <a:bodyPr vert="horz" lIns="91426" tIns="45714" rIns="91426" bIns="45714" rtlCol="0" anchor="b"/>
          <a:lstStyle>
            <a:lvl1pPr algn="r">
              <a:defRPr sz="1200">
                <a:latin typeface="Arial" pitchFamily="34" charset="0"/>
              </a:defRPr>
            </a:lvl1pPr>
          </a:lstStyle>
          <a:p>
            <a:fld id="{1B34E92D-1550-477D-B16F-3935D32EF77F}" type="slidenum">
              <a:rPr lang="en-US" smtClean="0"/>
              <a:pPr/>
              <a:t>‹#›</a:t>
            </a:fld>
            <a:endParaRPr lang="en-US" dirty="0"/>
          </a:p>
        </p:txBody>
      </p:sp>
    </p:spTree>
    <p:extLst>
      <p:ext uri="{BB962C8B-B14F-4D97-AF65-F5344CB8AC3E}">
        <p14:creationId xmlns:p14="http://schemas.microsoft.com/office/powerpoint/2010/main" xmlns="" val="2140308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B34E92D-1550-477D-B16F-3935D32EF77F}" type="slidenum">
              <a:rPr lang="en-US" smtClean="0"/>
              <a:pPr/>
              <a:t>1</a:t>
            </a:fld>
            <a:endParaRPr lang="en-US" dirty="0"/>
          </a:p>
        </p:txBody>
      </p:sp>
    </p:spTree>
    <p:extLst>
      <p:ext uri="{BB962C8B-B14F-4D97-AF65-F5344CB8AC3E}">
        <p14:creationId xmlns:p14="http://schemas.microsoft.com/office/powerpoint/2010/main" xmlns="" val="1284061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3" name="12 Resim" descr="Arka Fon.jpg"/>
          <p:cNvPicPr>
            <a:picLocks noChangeAspect="1"/>
          </p:cNvPicPr>
          <p:nvPr userDrawn="1"/>
        </p:nvPicPr>
        <p:blipFill>
          <a:blip r:embed="rId2" cstate="print"/>
          <a:stretch>
            <a:fillRect/>
          </a:stretch>
        </p:blipFill>
        <p:spPr>
          <a:xfrm>
            <a:off x="7916" y="0"/>
            <a:ext cx="9128169" cy="6858000"/>
          </a:xfrm>
          <a:prstGeom prst="rect">
            <a:avLst/>
          </a:prstGeom>
        </p:spPr>
      </p:pic>
      <p:sp>
        <p:nvSpPr>
          <p:cNvPr id="2" name="1 Başlık"/>
          <p:cNvSpPr>
            <a:spLocks noGrp="1"/>
          </p:cNvSpPr>
          <p:nvPr>
            <p:ph type="ctrTitle"/>
          </p:nvPr>
        </p:nvSpPr>
        <p:spPr>
          <a:xfrm>
            <a:off x="685800" y="2130425"/>
            <a:ext cx="7772400" cy="1470025"/>
          </a:xfrm>
        </p:spPr>
        <p:txBody>
          <a:bodyPr>
            <a:normAutofit/>
          </a:bodyPr>
          <a:lstStyle>
            <a:lvl1pPr algn="ctr">
              <a:defRPr sz="4800" b="1">
                <a:solidFill>
                  <a:schemeClr val="accent2">
                    <a:lumMod val="50000"/>
                  </a:schemeClr>
                </a:solidFill>
                <a:latin typeface="Futura Bk BT" pitchFamily="34" charset="0"/>
              </a:defRPr>
            </a:lvl1pPr>
          </a:lstStyle>
          <a:p>
            <a:r>
              <a:rPr lang="tr-TR" noProof="0" smtClean="0"/>
              <a:t>Asıl başlık stili için tıklatın</a:t>
            </a:r>
            <a:endParaRPr lang="tr-TR" noProof="0" dirty="0"/>
          </a:p>
        </p:txBody>
      </p:sp>
      <p:sp>
        <p:nvSpPr>
          <p:cNvPr id="3" name="2 Alt Başlık"/>
          <p:cNvSpPr>
            <a:spLocks noGrp="1"/>
          </p:cNvSpPr>
          <p:nvPr>
            <p:ph type="subTitle" idx="1" hasCustomPrompt="1"/>
          </p:nvPr>
        </p:nvSpPr>
        <p:spPr>
          <a:xfrm>
            <a:off x="1371600" y="3886200"/>
            <a:ext cx="6400800" cy="1752600"/>
          </a:xfrm>
        </p:spPr>
        <p:txBody>
          <a:bodyPr>
            <a:normAutofit/>
          </a:bodyPr>
          <a:lstStyle>
            <a:lvl1pPr marL="0" indent="0" algn="ctr">
              <a:buNone/>
              <a:defRPr sz="2800">
                <a:solidFill>
                  <a:schemeClr val="tx1">
                    <a:tint val="75000"/>
                  </a:schemeClr>
                </a:solidFill>
                <a:latin typeface="Futura Bk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
            </a:r>
            <a:br>
              <a:rPr lang="tr-TR" dirty="0" smtClean="0"/>
            </a:br>
            <a:r>
              <a:rPr lang="tr-TR" dirty="0" smtClean="0"/>
              <a:t>İsim</a:t>
            </a:r>
            <a:endParaRPr lang="en-US" dirty="0"/>
          </a:p>
        </p:txBody>
      </p:sp>
      <p:sp>
        <p:nvSpPr>
          <p:cNvPr id="4" name="3 Veri Yer Tutucusu"/>
          <p:cNvSpPr>
            <a:spLocks noGrp="1"/>
          </p:cNvSpPr>
          <p:nvPr>
            <p:ph type="dt" sz="half" idx="10"/>
          </p:nvPr>
        </p:nvSpPr>
        <p:spPr/>
        <p:txBody>
          <a:bodyPr/>
          <a:lstStyle>
            <a:lvl1pPr>
              <a:defRPr>
                <a:latin typeface="Futura Bk BT" pitchFamily="34" charset="0"/>
              </a:defRPr>
            </a:lvl1pPr>
          </a:lstStyle>
          <a:p>
            <a:fld id="{BA4EBBC2-E3C0-4C22-8D11-A5EEAA2515CB}" type="datetime1">
              <a:rPr lang="en-US" smtClean="0"/>
              <a:pPr/>
              <a:t>11/13/2017</a:t>
            </a:fld>
            <a:endParaRPr lang="en-US" dirty="0"/>
          </a:p>
        </p:txBody>
      </p:sp>
      <p:sp>
        <p:nvSpPr>
          <p:cNvPr id="5" name="4 Altbilgi Yer Tutucusu"/>
          <p:cNvSpPr>
            <a:spLocks noGrp="1"/>
          </p:cNvSpPr>
          <p:nvPr>
            <p:ph type="ftr" sz="quarter" idx="11"/>
          </p:nvPr>
        </p:nvSpPr>
        <p:spPr/>
        <p:txBody>
          <a:bodyPr/>
          <a:lstStyle>
            <a:lvl1pPr>
              <a:defRPr>
                <a:latin typeface="Futura Bk BT" pitchFamily="34" charset="0"/>
              </a:defRPr>
            </a:lvl1pPr>
          </a:lstStyle>
          <a:p>
            <a:r>
              <a:rPr lang="tr-TR" smtClean="0"/>
              <a:t>4006-TÜBİTAK Bilim Fuarları Destekleme Programı</a:t>
            </a:r>
            <a:endParaRPr lang="tr-TR" dirty="0"/>
          </a:p>
        </p:txBody>
      </p:sp>
      <p:sp>
        <p:nvSpPr>
          <p:cNvPr id="6" name="5 Slayt Numarası Yer Tutucusu"/>
          <p:cNvSpPr>
            <a:spLocks noGrp="1"/>
          </p:cNvSpPr>
          <p:nvPr>
            <p:ph type="sldNum" sz="quarter" idx="12"/>
          </p:nvPr>
        </p:nvSpPr>
        <p:spPr/>
        <p:txBody>
          <a:bodyPr/>
          <a:lstStyle>
            <a:lvl1pPr>
              <a:defRPr>
                <a:latin typeface="Futura Bk BT" pitchFamily="34" charset="0"/>
              </a:defRPr>
            </a:lvl1pPr>
          </a:lstStyle>
          <a:p>
            <a:fld id="{074B379A-8968-4E49-B7C7-EB6E50A494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776864" cy="706090"/>
          </a:xfrm>
        </p:spPr>
        <p:txBody>
          <a:bodyPr>
            <a:normAutofit/>
          </a:bodyPr>
          <a:lstStyle>
            <a:lvl1pPr>
              <a:defRPr sz="3600" b="1">
                <a:latin typeface="Futura Bk BT" pitchFamily="34" charset="0"/>
              </a:defRPr>
            </a:lvl1pPr>
          </a:lstStyle>
          <a:p>
            <a:r>
              <a:rPr lang="tr-TR" noProof="0" smtClean="0"/>
              <a:t>Asıl başlık stili için tıklatın</a:t>
            </a:r>
            <a:endParaRPr lang="tr-TR" noProof="0" dirty="0"/>
          </a:p>
        </p:txBody>
      </p:sp>
      <p:sp>
        <p:nvSpPr>
          <p:cNvPr id="3" name="2 İçerik Yer Tutucusu"/>
          <p:cNvSpPr>
            <a:spLocks noGrp="1"/>
          </p:cNvSpPr>
          <p:nvPr>
            <p:ph idx="1"/>
          </p:nvPr>
        </p:nvSpPr>
        <p:spPr>
          <a:xfrm>
            <a:off x="714400" y="1052736"/>
            <a:ext cx="7715200" cy="5073427"/>
          </a:xfrm>
        </p:spPr>
        <p:txBody>
          <a:bodyPr>
            <a:normAutofit/>
          </a:bodyPr>
          <a:lstStyle>
            <a:lvl1pPr>
              <a:defRPr sz="3200">
                <a:latin typeface="Futura Bk BT" pitchFamily="34" charset="0"/>
              </a:defRPr>
            </a:lvl1pPr>
            <a:lvl2pPr>
              <a:defRPr sz="2800">
                <a:latin typeface="Futura Bk BT" pitchFamily="34" charset="0"/>
              </a:defRPr>
            </a:lvl2pPr>
            <a:lvl3pPr>
              <a:defRPr sz="2400">
                <a:latin typeface="Futura Bk BT" pitchFamily="34" charset="0"/>
              </a:defRPr>
            </a:lvl3pPr>
            <a:lvl4pPr>
              <a:defRPr sz="2000">
                <a:latin typeface="Futura Bk BT" pitchFamily="34" charset="0"/>
              </a:defRPr>
            </a:lvl4pPr>
            <a:lvl5pPr>
              <a:defRPr sz="2000">
                <a:latin typeface="Futura Bk BT" pitchFamily="34" charset="0"/>
              </a:defRPr>
            </a:lvl5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3 Veri Yer Tutucusu"/>
          <p:cNvSpPr>
            <a:spLocks noGrp="1"/>
          </p:cNvSpPr>
          <p:nvPr>
            <p:ph type="dt" sz="half" idx="10"/>
          </p:nvPr>
        </p:nvSpPr>
        <p:spPr/>
        <p:txBody>
          <a:bodyPr/>
          <a:lstStyle>
            <a:lvl1pPr>
              <a:defRPr>
                <a:latin typeface="Futura Bk BT" pitchFamily="34" charset="0"/>
              </a:defRPr>
            </a:lvl1pPr>
          </a:lstStyle>
          <a:p>
            <a:fld id="{67DF73C8-7869-4163-9159-4324281E8DFF}" type="datetime1">
              <a:rPr lang="en-US" smtClean="0"/>
              <a:pPr/>
              <a:t>11/13/2017</a:t>
            </a:fld>
            <a:endParaRPr lang="en-US" dirty="0"/>
          </a:p>
        </p:txBody>
      </p:sp>
      <p:sp>
        <p:nvSpPr>
          <p:cNvPr id="5" name="4 Altbilgi Yer Tutucusu"/>
          <p:cNvSpPr>
            <a:spLocks noGrp="1"/>
          </p:cNvSpPr>
          <p:nvPr>
            <p:ph type="ftr" sz="quarter" idx="11"/>
          </p:nvPr>
        </p:nvSpPr>
        <p:spPr/>
        <p:txBody>
          <a:bodyPr/>
          <a:lstStyle>
            <a:lvl1pPr>
              <a:defRPr/>
            </a:lvl1pPr>
          </a:lstStyle>
          <a:p>
            <a:r>
              <a:rPr lang="tr-TR" noProof="0" smtClean="0"/>
              <a:t>4006-TÜBİTAK Bilim Fuarları Destekleme Programı</a:t>
            </a:r>
            <a:endParaRPr lang="tr-TR" noProof="0" dirty="0"/>
          </a:p>
        </p:txBody>
      </p:sp>
      <p:sp>
        <p:nvSpPr>
          <p:cNvPr id="6" name="5 Slayt Numarası Yer Tutucusu"/>
          <p:cNvSpPr>
            <a:spLocks noGrp="1"/>
          </p:cNvSpPr>
          <p:nvPr>
            <p:ph type="sldNum" sz="quarter" idx="12"/>
          </p:nvPr>
        </p:nvSpPr>
        <p:spPr/>
        <p:txBody>
          <a:bodyPr/>
          <a:lstStyle/>
          <a:p>
            <a:fld id="{074B379A-8968-4E49-B7C7-EB6E50A494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İçerik Yer Tutucusu"/>
          <p:cNvSpPr>
            <a:spLocks noGrp="1"/>
          </p:cNvSpPr>
          <p:nvPr>
            <p:ph sz="half" idx="1"/>
          </p:nvPr>
        </p:nvSpPr>
        <p:spPr>
          <a:xfrm>
            <a:off x="467544" y="1052736"/>
            <a:ext cx="4028256"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İçerik Yer Tutucusu"/>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4 Veri Yer Tutucusu"/>
          <p:cNvSpPr>
            <a:spLocks noGrp="1"/>
          </p:cNvSpPr>
          <p:nvPr>
            <p:ph type="dt" sz="half" idx="10"/>
          </p:nvPr>
        </p:nvSpPr>
        <p:spPr/>
        <p:txBody>
          <a:bodyPr/>
          <a:lstStyle/>
          <a:p>
            <a:fld id="{44E59199-6CEB-4109-99DC-9501F31FDFAF}" type="datetime1">
              <a:rPr lang="en-US" smtClean="0"/>
              <a:pPr/>
              <a:t>11/13/2017</a:t>
            </a:fld>
            <a:endParaRPr lang="en-US" dirty="0"/>
          </a:p>
        </p:txBody>
      </p:sp>
      <p:sp>
        <p:nvSpPr>
          <p:cNvPr id="6" name="5 Altbilgi Yer Tutucusu"/>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7" name="6 Slayt Numarası Yer Tutucusu"/>
          <p:cNvSpPr>
            <a:spLocks noGrp="1"/>
          </p:cNvSpPr>
          <p:nvPr>
            <p:ph type="sldNum" sz="quarter" idx="12"/>
          </p:nvPr>
        </p:nvSpPr>
        <p:spPr/>
        <p:txBody>
          <a:bodyPr/>
          <a:lstStyle/>
          <a:p>
            <a:fld id="{074B379A-8968-4E49-B7C7-EB6E50A494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Metin Yer Tutucusu"/>
          <p:cNvSpPr>
            <a:spLocks noGrp="1"/>
          </p:cNvSpPr>
          <p:nvPr>
            <p:ph type="body" idx="1"/>
          </p:nvPr>
        </p:nvSpPr>
        <p:spPr>
          <a:xfrm>
            <a:off x="467544" y="1124745"/>
            <a:ext cx="4029844" cy="792088"/>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67544" y="1988840"/>
            <a:ext cx="4029844"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4 Metin Yer Tutucusu"/>
          <p:cNvSpPr>
            <a:spLocks noGrp="1"/>
          </p:cNvSpPr>
          <p:nvPr>
            <p:ph type="body" sz="quarter" idx="3"/>
          </p:nvPr>
        </p:nvSpPr>
        <p:spPr>
          <a:xfrm>
            <a:off x="4645025" y="1124745"/>
            <a:ext cx="4041775" cy="792088"/>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6 Veri Yer Tutucusu"/>
          <p:cNvSpPr>
            <a:spLocks noGrp="1"/>
          </p:cNvSpPr>
          <p:nvPr>
            <p:ph type="dt" sz="half" idx="10"/>
          </p:nvPr>
        </p:nvSpPr>
        <p:spPr/>
        <p:txBody>
          <a:bodyPr/>
          <a:lstStyle/>
          <a:p>
            <a:fld id="{804AF1E3-E4B4-4557-B0B6-1E8E0F3395DD}" type="datetime1">
              <a:rPr lang="en-US" smtClean="0"/>
              <a:pPr/>
              <a:t>11/13/2017</a:t>
            </a:fld>
            <a:endParaRPr lang="en-US" dirty="0"/>
          </a:p>
        </p:txBody>
      </p:sp>
      <p:sp>
        <p:nvSpPr>
          <p:cNvPr id="8" name="7 Altbilgi Yer Tutucusu"/>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9" name="8 Slayt Numarası Yer Tutucusu"/>
          <p:cNvSpPr>
            <a:spLocks noGrp="1"/>
          </p:cNvSpPr>
          <p:nvPr>
            <p:ph type="sldNum" sz="quarter" idx="12"/>
          </p:nvPr>
        </p:nvSpPr>
        <p:spPr/>
        <p:txBody>
          <a:bodyPr/>
          <a:lstStyle/>
          <a:p>
            <a:fld id="{074B379A-8968-4E49-B7C7-EB6E50A494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Veri Yer Tutucusu"/>
          <p:cNvSpPr>
            <a:spLocks noGrp="1"/>
          </p:cNvSpPr>
          <p:nvPr>
            <p:ph type="dt" sz="half" idx="10"/>
          </p:nvPr>
        </p:nvSpPr>
        <p:spPr/>
        <p:txBody>
          <a:bodyPr/>
          <a:lstStyle/>
          <a:p>
            <a:fld id="{0A7F1669-783F-4A85-8674-6EE0C24E0954}" type="datetime1">
              <a:rPr lang="en-US" smtClean="0"/>
              <a:pPr/>
              <a:t>11/13/2017</a:t>
            </a:fld>
            <a:endParaRPr lang="en-US" dirty="0"/>
          </a:p>
        </p:txBody>
      </p:sp>
      <p:sp>
        <p:nvSpPr>
          <p:cNvPr id="4" name="3 Altbilgi Yer Tutucusu"/>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5" name="4 Slayt Numarası Yer Tutucusu"/>
          <p:cNvSpPr>
            <a:spLocks noGrp="1"/>
          </p:cNvSpPr>
          <p:nvPr>
            <p:ph type="sldNum" sz="quarter" idx="12"/>
          </p:nvPr>
        </p:nvSpPr>
        <p:spPr/>
        <p:txBody>
          <a:bodyPr/>
          <a:lstStyle/>
          <a:p>
            <a:fld id="{074B379A-8968-4E49-B7C7-EB6E50A494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18 Resim" descr="Arka Fon.jpg"/>
          <p:cNvPicPr>
            <a:picLocks noChangeAspect="1"/>
          </p:cNvPicPr>
          <p:nvPr/>
        </p:nvPicPr>
        <p:blipFill>
          <a:blip r:embed="rId7" cstate="print"/>
          <a:stretch>
            <a:fillRect/>
          </a:stretch>
        </p:blipFill>
        <p:spPr>
          <a:xfrm>
            <a:off x="7916" y="0"/>
            <a:ext cx="9128169" cy="6858000"/>
          </a:xfrm>
          <a:prstGeom prst="rect">
            <a:avLst/>
          </a:prstGeom>
        </p:spPr>
      </p:pic>
      <p:sp>
        <p:nvSpPr>
          <p:cNvPr id="8" name="7 Dikdörtgen"/>
          <p:cNvSpPr/>
          <p:nvPr/>
        </p:nvSpPr>
        <p:spPr bwMode="auto">
          <a:xfrm>
            <a:off x="0" y="0"/>
            <a:ext cx="81468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2" name="1 Başlık Yer Tutucusu"/>
          <p:cNvSpPr>
            <a:spLocks noGrp="1"/>
          </p:cNvSpPr>
          <p:nvPr>
            <p:ph type="title"/>
          </p:nvPr>
        </p:nvSpPr>
        <p:spPr>
          <a:xfrm>
            <a:off x="395536" y="0"/>
            <a:ext cx="7776864" cy="706090"/>
          </a:xfrm>
          <a:prstGeom prst="rect">
            <a:avLst/>
          </a:prstGeom>
        </p:spPr>
        <p:txBody>
          <a:bodyPr vert="horz" lIns="91440" tIns="45720" rIns="91440" bIns="45720" rtlCol="0" anchor="ctr">
            <a:normAutofit/>
          </a:bodyPr>
          <a:lstStyle/>
          <a:p>
            <a:r>
              <a:rPr lang="tr-TR" noProof="0" dirty="0" smtClean="0"/>
              <a:t>Asıl başlık stili için tıklatın</a:t>
            </a:r>
            <a:endParaRPr lang="tr-TR" noProof="0" dirty="0"/>
          </a:p>
        </p:txBody>
      </p:sp>
      <p:sp>
        <p:nvSpPr>
          <p:cNvPr id="3" name="2 Metin Yer Tutucusu"/>
          <p:cNvSpPr>
            <a:spLocks noGrp="1"/>
          </p:cNvSpPr>
          <p:nvPr>
            <p:ph type="body" idx="1"/>
          </p:nvPr>
        </p:nvSpPr>
        <p:spPr>
          <a:xfrm>
            <a:off x="714400" y="1052736"/>
            <a:ext cx="7715200" cy="507342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Futura Bk BT" pitchFamily="34" charset="0"/>
              </a:defRPr>
            </a:lvl1pPr>
          </a:lstStyle>
          <a:p>
            <a:fld id="{9313C7BF-7199-412E-BC5D-971D6539FEF6}" type="datetime1">
              <a:rPr lang="en-US" smtClean="0"/>
              <a:pPr/>
              <a:t>11/13/2017</a:t>
            </a:fld>
            <a:endParaRPr lang="en-US"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Futura Bk BT" pitchFamily="34" charset="0"/>
              </a:defRPr>
            </a:lvl1pPr>
          </a:lstStyle>
          <a:p>
            <a:r>
              <a:rPr lang="tr-TR" smtClean="0"/>
              <a:t>4006-TÜBİTAK Bilim Fuarları Destekleme Programı</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Futura Bk BT" pitchFamily="34" charset="0"/>
              </a:defRPr>
            </a:lvl1pPr>
          </a:lstStyle>
          <a:p>
            <a:fld id="{074B379A-8968-4E49-B7C7-EB6E50A494BB}" type="slidenum">
              <a:rPr lang="en-US" smtClean="0"/>
              <a:pPr/>
              <a:t>‹#›</a:t>
            </a:fld>
            <a:endParaRPr lang="en-US" dirty="0"/>
          </a:p>
        </p:txBody>
      </p:sp>
      <p:grpSp>
        <p:nvGrpSpPr>
          <p:cNvPr id="13" name="12 Grup"/>
          <p:cNvGrpSpPr>
            <a:grpSpLocks noChangeAspect="1"/>
          </p:cNvGrpSpPr>
          <p:nvPr/>
        </p:nvGrpSpPr>
        <p:grpSpPr>
          <a:xfrm>
            <a:off x="8276400" y="44625"/>
            <a:ext cx="933125" cy="740125"/>
            <a:chOff x="-52904" y="96988"/>
            <a:chExt cx="971600" cy="770642"/>
          </a:xfrm>
        </p:grpSpPr>
        <p:pic>
          <p:nvPicPr>
            <p:cNvPr id="14" name="4 İçerik Yer Tutucusu" descr="TUBITAK%20LOGO[1].bmp"/>
            <p:cNvPicPr preferRelativeResize="0">
              <a:picLocks noChangeAspect="1"/>
            </p:cNvPicPr>
            <p:nvPr userDrawn="1"/>
          </p:nvPicPr>
          <p:blipFill>
            <a:blip r:embed="rId8" cstate="print">
              <a:clrChange>
                <a:clrFrom>
                  <a:srgbClr val="FFFFFF"/>
                </a:clrFrom>
                <a:clrTo>
                  <a:srgbClr val="FFFFFF">
                    <a:alpha val="0"/>
                  </a:srgbClr>
                </a:clrTo>
              </a:clrChange>
            </a:blip>
            <a:stretch>
              <a:fillRect/>
            </a:stretch>
          </p:blipFill>
          <p:spPr>
            <a:xfrm>
              <a:off x="107504" y="96988"/>
              <a:ext cx="617244" cy="636398"/>
            </a:xfrm>
            <a:prstGeom prst="rect">
              <a:avLst/>
            </a:prstGeom>
          </p:spPr>
        </p:pic>
        <p:sp>
          <p:nvSpPr>
            <p:cNvPr id="15" name="14 Metin kutusu"/>
            <p:cNvSpPr txBox="1"/>
            <p:nvPr userDrawn="1"/>
          </p:nvSpPr>
          <p:spPr>
            <a:xfrm>
              <a:off x="-52904" y="739443"/>
              <a:ext cx="971600" cy="128187"/>
            </a:xfrm>
            <a:prstGeom prst="rect">
              <a:avLst/>
            </a:prstGeom>
            <a:noFill/>
          </p:spPr>
          <p:txBody>
            <a:bodyPr wrap="square" lIns="0" tIns="0" rIns="0" bIns="0" rtlCol="0">
              <a:spAutoFit/>
            </a:bodyPr>
            <a:lstStyle/>
            <a:p>
              <a:pPr algn="ctr"/>
              <a:r>
                <a:rPr lang="tr-TR" sz="800" b="1" dirty="0" smtClean="0">
                  <a:latin typeface="Arial" pitchFamily="34" charset="0"/>
                  <a:cs typeface="Arial" pitchFamily="34" charset="0"/>
                </a:rPr>
                <a:t>TÜBİTAK</a:t>
              </a:r>
              <a:endParaRPr lang="en-US" sz="800" b="1" dirty="0">
                <a:latin typeface="Futura Bk BT"/>
                <a:cs typeface="Arial" pitchFamily="34" charset="0"/>
              </a:endParaRPr>
            </a:p>
          </p:txBody>
        </p:sp>
      </p:grpSp>
      <p:sp>
        <p:nvSpPr>
          <p:cNvPr id="23" name="22 Dikdörtgen"/>
          <p:cNvSpPr/>
          <p:nvPr/>
        </p:nvSpPr>
        <p:spPr bwMode="auto">
          <a:xfrm>
            <a:off x="8190000" y="0"/>
            <a:ext cx="360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17" name="16 Dikdörtgen"/>
          <p:cNvSpPr/>
          <p:nvPr/>
        </p:nvSpPr>
        <p:spPr bwMode="auto">
          <a:xfrm>
            <a:off x="8272800" y="0"/>
            <a:ext cx="36000" cy="720080"/>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chemeClr val="bg1"/>
          </a:solidFill>
          <a:latin typeface="Futura Bk B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utura Bk B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k B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k B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ubitak.gov.tr/40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rot="5400000">
            <a:off x="-526368" y="526368"/>
            <a:ext cx="10527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7 Başlık"/>
          <p:cNvSpPr>
            <a:spLocks noGrp="1"/>
          </p:cNvSpPr>
          <p:nvPr>
            <p:ph type="ctrTitle"/>
          </p:nvPr>
        </p:nvSpPr>
        <p:spPr>
          <a:xfrm>
            <a:off x="287524" y="2348880"/>
            <a:ext cx="8604956" cy="2088232"/>
          </a:xfrm>
        </p:spPr>
        <p:txBody>
          <a:bodyPr>
            <a:noAutofit/>
          </a:bodyPr>
          <a:lstStyle/>
          <a:p>
            <a:pPr>
              <a:lnSpc>
                <a:spcPct val="200000"/>
              </a:lnSpc>
            </a:pPr>
            <a:r>
              <a:rPr lang="tr-TR" sz="3600" dirty="0" smtClean="0">
                <a:effectLst>
                  <a:outerShdw blurRad="38100" dist="38100" dir="2700000" algn="tl">
                    <a:srgbClr val="000000">
                      <a:alpha val="43137"/>
                    </a:srgbClr>
                  </a:outerShdw>
                </a:effectLst>
              </a:rPr>
              <a:t>4006-TÜBİTAK BİLİM FUARLARI</a:t>
            </a:r>
            <a:br>
              <a:rPr lang="tr-TR" sz="3600" dirty="0" smtClean="0">
                <a:effectLst>
                  <a:outerShdw blurRad="38100" dist="38100" dir="2700000" algn="tl">
                    <a:srgbClr val="000000">
                      <a:alpha val="43137"/>
                    </a:srgbClr>
                  </a:outerShdw>
                </a:effectLst>
              </a:rPr>
            </a:br>
            <a:r>
              <a:rPr lang="tr-TR" sz="3600" dirty="0" smtClean="0">
                <a:effectLst>
                  <a:outerShdw blurRad="38100" dist="38100" dir="2700000" algn="tl">
                    <a:srgbClr val="000000">
                      <a:alpha val="43137"/>
                    </a:srgbClr>
                  </a:outerShdw>
                </a:effectLst>
              </a:rPr>
              <a:t>İyi ve Kötü Uygulamalar</a:t>
            </a:r>
            <a:endParaRPr lang="tr-TR" sz="3600" dirty="0">
              <a:effectLst>
                <a:outerShdw blurRad="38100" dist="38100" dir="2700000" algn="tl">
                  <a:srgbClr val="000000">
                    <a:alpha val="43137"/>
                  </a:srgbClr>
                </a:outerShdw>
              </a:effectLst>
            </a:endParaRPr>
          </a:p>
        </p:txBody>
      </p:sp>
      <p:pic>
        <p:nvPicPr>
          <p:cNvPr id="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9872" y="332656"/>
            <a:ext cx="2022499" cy="1872551"/>
          </a:xfrm>
          <a:prstGeom prst="rect">
            <a:avLst/>
          </a:prstGeom>
          <a:noFill/>
          <a:ln w="9525">
            <a:noFill/>
            <a:round/>
            <a:headEnd/>
            <a:tailEnd/>
          </a:ln>
        </p:spPr>
      </p:pic>
      <p:sp>
        <p:nvSpPr>
          <p:cNvPr id="2" name="Metin kutusu 1"/>
          <p:cNvSpPr txBox="1"/>
          <p:nvPr/>
        </p:nvSpPr>
        <p:spPr>
          <a:xfrm>
            <a:off x="2810941" y="5012265"/>
            <a:ext cx="3096344" cy="369332"/>
          </a:xfrm>
          <a:prstGeom prst="rect">
            <a:avLst/>
          </a:prstGeom>
          <a:noFill/>
        </p:spPr>
        <p:txBody>
          <a:bodyPr wrap="square" rtlCol="0">
            <a:spAutoFit/>
          </a:bodyPr>
          <a:lstStyle/>
          <a:p>
            <a:pPr algn="ctr"/>
            <a:endParaRPr lang="tr-TR" b="1" dirty="0">
              <a:latin typeface="Futura Lt BT" pitchFamily="34" charset="0"/>
            </a:endParaRPr>
          </a:p>
        </p:txBody>
      </p:sp>
    </p:spTree>
    <p:extLst>
      <p:ext uri="{BB962C8B-B14F-4D97-AF65-F5344CB8AC3E}">
        <p14:creationId xmlns:p14="http://schemas.microsoft.com/office/powerpoint/2010/main" xmlns="" val="2710311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4006 Bilim Fuarları</a:t>
            </a:r>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10</a:t>
            </a:fld>
            <a:r>
              <a:rPr lang="tr-TR" dirty="0" smtClean="0"/>
              <a:t>/28</a:t>
            </a:r>
            <a:endParaRPr lang="en-US" dirty="0"/>
          </a:p>
        </p:txBody>
      </p:sp>
      <p:sp>
        <p:nvSpPr>
          <p:cNvPr id="5" name="Dikdörtgen 4"/>
          <p:cNvSpPr/>
          <p:nvPr/>
        </p:nvSpPr>
        <p:spPr>
          <a:xfrm>
            <a:off x="0" y="739725"/>
            <a:ext cx="9144000" cy="4081117"/>
          </a:xfrm>
          <a:prstGeom prst="rect">
            <a:avLst/>
          </a:prstGeom>
        </p:spPr>
        <p:txBody>
          <a:bodyPr wrap="square">
            <a:spAutoFit/>
          </a:bodyPr>
          <a:lstStyle/>
          <a:p>
            <a:pPr lvl="0" algn="just">
              <a:lnSpc>
                <a:spcPct val="180000"/>
              </a:lnSpc>
            </a:pPr>
            <a:r>
              <a:rPr lang="tr-TR" sz="2400" b="1" u="sng" dirty="0" smtClean="0">
                <a:solidFill>
                  <a:srgbClr val="A50021"/>
                </a:solidFill>
              </a:rPr>
              <a:t>DESTEKLENECEK PROJE TÜRLERİ</a:t>
            </a:r>
            <a:endParaRPr lang="tr-TR" sz="2400" b="1" u="sng" dirty="0">
              <a:solidFill>
                <a:srgbClr val="A50021"/>
              </a:solidFill>
            </a:endParaRPr>
          </a:p>
          <a:p>
            <a:pPr marL="285750" lvl="0" indent="-285750" algn="just">
              <a:lnSpc>
                <a:spcPct val="180000"/>
              </a:lnSpc>
              <a:buFont typeface="Arial" pitchFamily="34" charset="0"/>
              <a:buChar char="•"/>
            </a:pPr>
            <a:r>
              <a:rPr lang="tr-TR" sz="2400" b="1" dirty="0"/>
              <a:t>Fuarda sergilenecek projelerin içerik bakımından türleri “Araştırma, Araştırma ve Geliştirme (Tasarım vb.), Bilgi Araştırma” projeleri olacaktır. </a:t>
            </a:r>
            <a:endParaRPr lang="tr-TR" sz="2400" b="1" dirty="0" smtClean="0"/>
          </a:p>
          <a:p>
            <a:pPr marL="285750" lvl="0" indent="-285750" algn="just">
              <a:lnSpc>
                <a:spcPct val="180000"/>
              </a:lnSpc>
              <a:buFont typeface="Arial" pitchFamily="34" charset="0"/>
              <a:buChar char="•"/>
            </a:pPr>
            <a:r>
              <a:rPr lang="tr-TR" sz="2400" b="1" dirty="0" smtClean="0"/>
              <a:t>Bu </a:t>
            </a:r>
            <a:r>
              <a:rPr lang="tr-TR" sz="2400" b="1" dirty="0"/>
              <a:t>projelerden en az %50’si “araştırma” olmak zorundadır. (Görme, işitme ve zihinsel engelliler okulları bu kuralların dışındadır.) </a:t>
            </a:r>
          </a:p>
        </p:txBody>
      </p:sp>
    </p:spTree>
    <p:extLst>
      <p:ext uri="{BB962C8B-B14F-4D97-AF65-F5344CB8AC3E}">
        <p14:creationId xmlns:p14="http://schemas.microsoft.com/office/powerpoint/2010/main" xmlns="" val="527599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İyi Uygulama Örnekleri</a:t>
            </a:r>
            <a:endParaRPr lang="tr-TR" dirty="0"/>
          </a:p>
        </p:txBody>
      </p:sp>
      <p:sp>
        <p:nvSpPr>
          <p:cNvPr id="5" name="İçerik Yer Tutucusu 4"/>
          <p:cNvSpPr>
            <a:spLocks noGrp="1"/>
          </p:cNvSpPr>
          <p:nvPr>
            <p:ph idx="1"/>
          </p:nvPr>
        </p:nvSpPr>
        <p:spPr/>
        <p:txBody>
          <a:bodyPr/>
          <a:lstStyle/>
          <a:p>
            <a:pPr marL="0" indent="0">
              <a:buNone/>
            </a:pPr>
            <a:r>
              <a:rPr lang="tr-TR" b="1" dirty="0" smtClean="0"/>
              <a:t>Proje Adı: </a:t>
            </a:r>
            <a:r>
              <a:rPr lang="tr-TR" dirty="0" smtClean="0"/>
              <a:t>Akıllı Çöp</a:t>
            </a:r>
          </a:p>
          <a:p>
            <a:pPr marL="0" indent="0">
              <a:buNone/>
            </a:pPr>
            <a:r>
              <a:rPr lang="tr-TR" b="1" dirty="0" smtClean="0"/>
              <a:t>Amacı: </a:t>
            </a:r>
            <a:r>
              <a:rPr lang="tr-TR" dirty="0"/>
              <a:t>Çöpleri ayrıştırmak </a:t>
            </a:r>
            <a:endParaRPr lang="tr-TR" dirty="0" smtClean="0"/>
          </a:p>
          <a:p>
            <a:pPr marL="0" indent="0">
              <a:buNone/>
            </a:pPr>
            <a:r>
              <a:rPr lang="tr-TR" b="1" dirty="0"/>
              <a:t>Projenin hedefleri: </a:t>
            </a:r>
          </a:p>
          <a:p>
            <a:pPr marL="0" indent="0">
              <a:buNone/>
            </a:pPr>
            <a:r>
              <a:rPr lang="tr-TR" dirty="0"/>
              <a:t>Bu akıllı çöp kutularını okullarla resmi dairelere, sokaklara ,caddelere yerleştirerek geri dönüşüme katkı sağlamak. </a:t>
            </a:r>
          </a:p>
          <a:p>
            <a:pPr marL="0" indent="0">
              <a:buNone/>
            </a:pPr>
            <a:endParaRPr lang="tr-TR" dirty="0"/>
          </a:p>
          <a:p>
            <a:pPr marL="0" indent="0">
              <a:buNone/>
            </a:pPr>
            <a:endParaRPr lang="tr-TR" b="1" dirty="0"/>
          </a:p>
          <a:p>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11</a:t>
            </a:fld>
            <a:r>
              <a:rPr lang="tr-TR" dirty="0" smtClean="0"/>
              <a:t>/28</a:t>
            </a:r>
            <a:endParaRPr lang="en-US" dirty="0"/>
          </a:p>
        </p:txBody>
      </p:sp>
    </p:spTree>
    <p:extLst>
      <p:ext uri="{BB962C8B-B14F-4D97-AF65-F5344CB8AC3E}">
        <p14:creationId xmlns:p14="http://schemas.microsoft.com/office/powerpoint/2010/main" xmlns="" val="321017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İyi Uygulama Örnekleri</a:t>
            </a:r>
            <a:endParaRPr lang="tr-TR" dirty="0"/>
          </a:p>
        </p:txBody>
      </p:sp>
      <p:sp>
        <p:nvSpPr>
          <p:cNvPr id="5" name="İçerik Yer Tutucusu 4"/>
          <p:cNvSpPr>
            <a:spLocks noGrp="1"/>
          </p:cNvSpPr>
          <p:nvPr>
            <p:ph idx="1"/>
          </p:nvPr>
        </p:nvSpPr>
        <p:spPr/>
        <p:txBody>
          <a:bodyPr>
            <a:normAutofit fontScale="85000" lnSpcReduction="10000"/>
          </a:bodyPr>
          <a:lstStyle/>
          <a:p>
            <a:pPr marL="0" indent="0" algn="just">
              <a:buNone/>
            </a:pPr>
            <a:r>
              <a:rPr lang="tr-TR" b="1" dirty="0"/>
              <a:t>Projenin </a:t>
            </a:r>
            <a:r>
              <a:rPr lang="tr-TR" b="1" dirty="0" smtClean="0"/>
              <a:t>Tanıtımı</a:t>
            </a:r>
            <a:r>
              <a:rPr lang="tr-TR" b="1" dirty="0"/>
              <a:t>:</a:t>
            </a:r>
          </a:p>
          <a:p>
            <a:pPr algn="just"/>
            <a:r>
              <a:rPr lang="tr-TR" dirty="0"/>
              <a:t>Bizim projemiz atılan çöplerin </a:t>
            </a:r>
            <a:r>
              <a:rPr lang="tr-TR" dirty="0" err="1"/>
              <a:t>cam,plastik</a:t>
            </a:r>
            <a:r>
              <a:rPr lang="tr-TR" dirty="0"/>
              <a:t> ve kağıt diye ayrıştırma  yapabileceğimiz düşüncesiyle ortaya </a:t>
            </a:r>
            <a:r>
              <a:rPr lang="tr-TR" dirty="0" err="1"/>
              <a:t>çıktı.Bu</a:t>
            </a:r>
            <a:r>
              <a:rPr lang="tr-TR" dirty="0"/>
              <a:t> düşünceyle yola çıkarak bir çöp kutusunun içine yukarıdan aşağıya doğru inen bir boru sistemi indirerek aşağıya çöp kutularına yaklaştığında bu sistemi üç bölüme borular sayesinde ayırarak yukarıdan atılan çöpün cinsine göre çatal borunun ağzındaki kapağı yukarıya bağlanan tel sayesinde açıp atılan çöpün kendi bölümüne gitmesini sağlayarak çöpleri geri dönüşüme kazandırmak. </a:t>
            </a:r>
          </a:p>
          <a:p>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12</a:t>
            </a:fld>
            <a:r>
              <a:rPr lang="tr-TR" dirty="0" smtClean="0"/>
              <a:t>/28</a:t>
            </a:r>
            <a:endParaRPr lang="en-US" dirty="0"/>
          </a:p>
        </p:txBody>
      </p:sp>
    </p:spTree>
    <p:extLst>
      <p:ext uri="{BB962C8B-B14F-4D97-AF65-F5344CB8AC3E}">
        <p14:creationId xmlns:p14="http://schemas.microsoft.com/office/powerpoint/2010/main" xmlns="" val="190493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İyi Uygulama Örnekleri</a:t>
            </a:r>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13</a:t>
            </a:fld>
            <a:r>
              <a:rPr lang="tr-TR" dirty="0" smtClean="0"/>
              <a:t>/28</a:t>
            </a:r>
            <a:endParaRPr lang="en-US"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1052513"/>
            <a:ext cx="7920880" cy="5073650"/>
          </a:xfrm>
          <a:prstGeom prst="rect">
            <a:avLst/>
          </a:prstGeom>
        </p:spPr>
      </p:pic>
    </p:spTree>
    <p:extLst>
      <p:ext uri="{BB962C8B-B14F-4D97-AF65-F5344CB8AC3E}">
        <p14:creationId xmlns:p14="http://schemas.microsoft.com/office/powerpoint/2010/main" xmlns="" val="307217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İyi Uygulama Örnekleri</a:t>
            </a:r>
            <a:endParaRPr lang="tr-TR" dirty="0"/>
          </a:p>
        </p:txBody>
      </p:sp>
      <p:sp>
        <p:nvSpPr>
          <p:cNvPr id="5" name="İçerik Yer Tutucusu 4"/>
          <p:cNvSpPr>
            <a:spLocks noGrp="1"/>
          </p:cNvSpPr>
          <p:nvPr>
            <p:ph idx="1"/>
          </p:nvPr>
        </p:nvSpPr>
        <p:spPr/>
        <p:txBody>
          <a:bodyPr>
            <a:normAutofit/>
          </a:bodyPr>
          <a:lstStyle/>
          <a:p>
            <a:pPr marL="0" indent="0">
              <a:buNone/>
            </a:pPr>
            <a:r>
              <a:rPr lang="tr-TR" b="1" dirty="0" smtClean="0"/>
              <a:t>Proje Adı: </a:t>
            </a:r>
            <a:r>
              <a:rPr lang="tr-TR" dirty="0" smtClean="0"/>
              <a:t>Çalınmayan Çanta</a:t>
            </a:r>
          </a:p>
          <a:p>
            <a:pPr marL="0" indent="0">
              <a:buNone/>
            </a:pPr>
            <a:r>
              <a:rPr lang="tr-TR" b="1" dirty="0" smtClean="0"/>
              <a:t>Amacı: </a:t>
            </a:r>
            <a:r>
              <a:rPr lang="tr-TR" dirty="0" smtClean="0"/>
              <a:t>Teknolojiyi </a:t>
            </a:r>
            <a:r>
              <a:rPr lang="tr-TR" dirty="0"/>
              <a:t>hedeflerimiz doğrultusunda kullanırken kendi ürünümüz olan bir çalınmayan çanta sahibi </a:t>
            </a:r>
            <a:r>
              <a:rPr lang="tr-TR" dirty="0" smtClean="0"/>
              <a:t>olmak</a:t>
            </a:r>
          </a:p>
          <a:p>
            <a:pPr marL="0" indent="0">
              <a:buNone/>
            </a:pPr>
            <a:r>
              <a:rPr lang="tr-TR" b="1" dirty="0" smtClean="0"/>
              <a:t>Projenin </a:t>
            </a:r>
            <a:r>
              <a:rPr lang="tr-TR" b="1" dirty="0"/>
              <a:t>hedefleri: </a:t>
            </a:r>
          </a:p>
          <a:p>
            <a:pPr marL="0" indent="0">
              <a:buNone/>
            </a:pPr>
            <a:r>
              <a:rPr lang="tr-TR" dirty="0" smtClean="0"/>
              <a:t>Değerli </a:t>
            </a:r>
            <a:r>
              <a:rPr lang="tr-TR" dirty="0"/>
              <a:t>eşyaları taşıyan çantaları veya bayan çantalarının çalınmasını önlemek</a:t>
            </a:r>
          </a:p>
          <a:p>
            <a:pPr marL="0" indent="0">
              <a:buNone/>
            </a:pPr>
            <a:endParaRPr lang="tr-TR" dirty="0"/>
          </a:p>
          <a:p>
            <a:pPr marL="0" indent="0">
              <a:buNone/>
            </a:pPr>
            <a:endParaRPr lang="tr-TR" b="1" dirty="0"/>
          </a:p>
          <a:p>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14</a:t>
            </a:fld>
            <a:r>
              <a:rPr lang="tr-TR" dirty="0" smtClean="0"/>
              <a:t>/28</a:t>
            </a:r>
            <a:endParaRPr lang="en-US" dirty="0"/>
          </a:p>
        </p:txBody>
      </p:sp>
    </p:spTree>
    <p:extLst>
      <p:ext uri="{BB962C8B-B14F-4D97-AF65-F5344CB8AC3E}">
        <p14:creationId xmlns:p14="http://schemas.microsoft.com/office/powerpoint/2010/main" xmlns="" val="402720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İyi Uygulama Örnekleri</a:t>
            </a:r>
            <a:endParaRPr lang="tr-TR" dirty="0"/>
          </a:p>
        </p:txBody>
      </p:sp>
      <p:sp>
        <p:nvSpPr>
          <p:cNvPr id="5" name="İçerik Yer Tutucusu 4"/>
          <p:cNvSpPr>
            <a:spLocks noGrp="1"/>
          </p:cNvSpPr>
          <p:nvPr>
            <p:ph idx="1"/>
          </p:nvPr>
        </p:nvSpPr>
        <p:spPr/>
        <p:txBody>
          <a:bodyPr>
            <a:normAutofit fontScale="92500" lnSpcReduction="10000"/>
          </a:bodyPr>
          <a:lstStyle/>
          <a:p>
            <a:pPr marL="0" indent="0">
              <a:buNone/>
            </a:pPr>
            <a:r>
              <a:rPr lang="tr-TR" b="1" dirty="0"/>
              <a:t>Projenin tanıtımı:</a:t>
            </a:r>
          </a:p>
          <a:p>
            <a:pPr marL="0" indent="0">
              <a:buNone/>
            </a:pPr>
            <a:r>
              <a:rPr lang="tr-TR" dirty="0"/>
              <a:t>Bazı el fenerlerinde bulunan elektrik kıvılcımı oluşturan sistem sökülerek çantanın kol bölgesine yerleştirildi(istenirse </a:t>
            </a:r>
            <a:r>
              <a:rPr lang="tr-TR" dirty="0" smtClean="0"/>
              <a:t>gövdesinde </a:t>
            </a:r>
            <a:r>
              <a:rPr lang="tr-TR" dirty="0"/>
              <a:t>yerleştirilebilir)Yerleştirilen sistem oluşturulacak gerginlikle çalışacak şekilde </a:t>
            </a:r>
            <a:r>
              <a:rPr lang="tr-TR" dirty="0" smtClean="0"/>
              <a:t>ayarlandı. Çantamız </a:t>
            </a:r>
            <a:r>
              <a:rPr lang="tr-TR" dirty="0"/>
              <a:t>ipli bir sistemle </a:t>
            </a:r>
            <a:r>
              <a:rPr lang="tr-TR" dirty="0" smtClean="0"/>
              <a:t>vücuda bağlandı. Çanta çalındığında ipte </a:t>
            </a:r>
            <a:r>
              <a:rPr lang="tr-TR" dirty="0"/>
              <a:t>oluşacak gerginlik devreyi çalıştırıp kola elektrik verip kıvılcım oluşturarak çantanın bırakılmasını </a:t>
            </a:r>
            <a:r>
              <a:rPr lang="tr-TR" dirty="0" smtClean="0"/>
              <a:t>sağlayacaktır.</a:t>
            </a:r>
            <a:endParaRPr lang="tr-TR" dirty="0"/>
          </a:p>
          <a:p>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15</a:t>
            </a:fld>
            <a:r>
              <a:rPr lang="tr-TR" dirty="0" smtClean="0"/>
              <a:t>/28</a:t>
            </a:r>
            <a:endParaRPr lang="en-US" dirty="0"/>
          </a:p>
        </p:txBody>
      </p:sp>
    </p:spTree>
    <p:extLst>
      <p:ext uri="{BB962C8B-B14F-4D97-AF65-F5344CB8AC3E}">
        <p14:creationId xmlns:p14="http://schemas.microsoft.com/office/powerpoint/2010/main" xmlns="" val="190493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İyi Uygulama Örnekleri</a:t>
            </a:r>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16</a:t>
            </a:fld>
            <a:r>
              <a:rPr lang="tr-TR" dirty="0" smtClean="0"/>
              <a:t>/28</a:t>
            </a:r>
            <a:endParaRPr lang="en-US"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980728"/>
            <a:ext cx="3744416" cy="468052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980728"/>
            <a:ext cx="3563888" cy="4680520"/>
          </a:xfrm>
          <a:prstGeom prst="rect">
            <a:avLst/>
          </a:prstGeom>
        </p:spPr>
      </p:pic>
    </p:spTree>
    <p:extLst>
      <p:ext uri="{BB962C8B-B14F-4D97-AF65-F5344CB8AC3E}">
        <p14:creationId xmlns:p14="http://schemas.microsoft.com/office/powerpoint/2010/main" xmlns="" val="2181537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92696"/>
            <a:ext cx="9144000" cy="1446550"/>
          </a:xfrm>
          <a:prstGeom prst="rect">
            <a:avLst/>
          </a:prstGeom>
        </p:spPr>
        <p:txBody>
          <a:bodyPr wrap="square">
            <a:spAutoFit/>
          </a:bodyPr>
          <a:lstStyle/>
          <a:p>
            <a:pPr lvl="0" algn="ctr">
              <a:lnSpc>
                <a:spcPct val="200000"/>
              </a:lnSpc>
            </a:pPr>
            <a:r>
              <a:rPr lang="tr-TR" sz="4400" b="1" dirty="0" smtClean="0">
                <a:solidFill>
                  <a:srgbClr val="A50021"/>
                </a:solidFill>
                <a:effectLst>
                  <a:outerShdw blurRad="38100" dist="38100" dir="2700000" algn="tl">
                    <a:srgbClr val="000000">
                      <a:alpha val="43137"/>
                    </a:srgbClr>
                  </a:outerShdw>
                </a:effectLst>
              </a:rPr>
              <a:t>RET ALAN PROJE ÖRNEKLERİ</a:t>
            </a:r>
          </a:p>
        </p:txBody>
      </p:sp>
      <p:sp>
        <p:nvSpPr>
          <p:cNvPr id="2" name="Başlık 1"/>
          <p:cNvSpPr>
            <a:spLocks noGrp="1"/>
          </p:cNvSpPr>
          <p:nvPr>
            <p:ph type="title"/>
          </p:nvPr>
        </p:nvSpPr>
        <p:spPr/>
        <p:txBody>
          <a:bodyPr/>
          <a:lstStyle/>
          <a:p>
            <a:r>
              <a:rPr lang="tr-TR" dirty="0" smtClean="0"/>
              <a:t>4006 Bilim Fuarları</a:t>
            </a:r>
            <a:endParaRPr lang="tr-TR" dirty="0"/>
          </a:p>
        </p:txBody>
      </p:sp>
      <p:sp>
        <p:nvSpPr>
          <p:cNvPr id="3" name="Altbilgi Yer Tutucusu 2"/>
          <p:cNvSpPr>
            <a:spLocks noGrp="1"/>
          </p:cNvSpPr>
          <p:nvPr>
            <p:ph type="ftr" sz="quarter" idx="11"/>
          </p:nvPr>
        </p:nvSpPr>
        <p:spPr/>
        <p:txBody>
          <a:bodyPr/>
          <a:lstStyle/>
          <a:p>
            <a:r>
              <a:rPr lang="tr-TR" noProof="0" dirty="0" smtClean="0"/>
              <a:t>4006-TÜBİTAK Bilim Fuarları Destekleme Programı</a:t>
            </a:r>
            <a:endParaRPr lang="tr-TR" noProof="0" dirty="0"/>
          </a:p>
        </p:txBody>
      </p:sp>
      <p:sp>
        <p:nvSpPr>
          <p:cNvPr id="4" name="Slayt Numarası Yer Tutucusu 3"/>
          <p:cNvSpPr>
            <a:spLocks noGrp="1"/>
          </p:cNvSpPr>
          <p:nvPr>
            <p:ph type="sldNum" sz="quarter" idx="12"/>
          </p:nvPr>
        </p:nvSpPr>
        <p:spPr>
          <a:xfrm>
            <a:off x="6516216" y="6381328"/>
            <a:ext cx="2133600" cy="365125"/>
          </a:xfrm>
        </p:spPr>
        <p:txBody>
          <a:bodyPr/>
          <a:lstStyle/>
          <a:p>
            <a:fld id="{074B379A-8968-4E49-B7C7-EB6E50A494BB}" type="slidenum">
              <a:rPr lang="en-US" smtClean="0"/>
              <a:pPr/>
              <a:t>17</a:t>
            </a:fld>
            <a:r>
              <a:rPr lang="tr-TR" dirty="0" smtClean="0"/>
              <a:t>/28</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2420888"/>
            <a:ext cx="4680520" cy="3510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640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Kötü Uygulama Örnekleri</a:t>
            </a:r>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18</a:t>
            </a:fld>
            <a:r>
              <a:rPr lang="tr-TR" dirty="0" smtClean="0"/>
              <a:t>/28</a:t>
            </a:r>
            <a:endParaRPr lang="en-US" dirty="0"/>
          </a:p>
        </p:txBody>
      </p:sp>
      <p:pic>
        <p:nvPicPr>
          <p:cNvPr id="2050" name="Picture 2" descr="http://yarinhaber.net/assets/uploads/9(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4069559"/>
            <a:ext cx="4032448" cy="27787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0" y="692696"/>
            <a:ext cx="9144000" cy="2308324"/>
          </a:xfrm>
          <a:prstGeom prst="rect">
            <a:avLst/>
          </a:prstGeom>
        </p:spPr>
        <p:txBody>
          <a:bodyPr wrap="square">
            <a:spAutoFit/>
          </a:bodyPr>
          <a:lstStyle/>
          <a:p>
            <a:pPr algn="just">
              <a:lnSpc>
                <a:spcPct val="150000"/>
              </a:lnSpc>
            </a:pPr>
            <a:r>
              <a:rPr lang="tr-TR" sz="2400" b="1" dirty="0" smtClean="0">
                <a:latin typeface="+mj-lt"/>
                <a:cs typeface="Times New Roman" pitchFamily="18" charset="0"/>
              </a:rPr>
              <a:t>1) </a:t>
            </a:r>
            <a:r>
              <a:rPr lang="tr-TR" sz="2400" b="1" dirty="0">
                <a:latin typeface="+mj-lt"/>
                <a:cs typeface="Times New Roman" pitchFamily="18" charset="0"/>
              </a:rPr>
              <a:t>İMANLI FASULYELER</a:t>
            </a:r>
            <a:endParaRPr lang="tr-TR" sz="2400" b="1" dirty="0" smtClean="0">
              <a:latin typeface="+mj-lt"/>
              <a:cs typeface="Times New Roman" pitchFamily="18" charset="0"/>
            </a:endParaRPr>
          </a:p>
          <a:p>
            <a:pPr algn="just">
              <a:lnSpc>
                <a:spcPct val="150000"/>
              </a:lnSpc>
            </a:pPr>
            <a:r>
              <a:rPr lang="tr-TR" sz="2400" b="1" dirty="0" smtClean="0"/>
              <a:t>Deneyde </a:t>
            </a:r>
            <a:r>
              <a:rPr lang="tr-TR" sz="2400" b="1" dirty="0"/>
              <a:t>3 fasulyeye ayrı şeyler dinletildi; çevre gürültüsü, müzik, Kuran-ı Kerim. Bu </a:t>
            </a:r>
            <a:r>
              <a:rPr lang="tr-TR" sz="2400" b="1" dirty="0" smtClean="0"/>
              <a:t>deney </a:t>
            </a:r>
            <a:r>
              <a:rPr lang="tr-TR" sz="2400" b="1" dirty="0"/>
              <a:t>ve </a:t>
            </a:r>
            <a:r>
              <a:rPr lang="tr-TR" sz="2400" b="1" dirty="0" smtClean="0"/>
              <a:t>gözlem </a:t>
            </a:r>
            <a:r>
              <a:rPr lang="tr-TR" sz="2400" b="1" dirty="0"/>
              <a:t>sonucu Kuran-ı Kerim dinletilen fasulyenin diğerlerinden 2 kat daha fazla büyüdüğü gözlemlenmiş. </a:t>
            </a:r>
          </a:p>
        </p:txBody>
      </p:sp>
    </p:spTree>
    <p:extLst>
      <p:ext uri="{BB962C8B-B14F-4D97-AF65-F5344CB8AC3E}">
        <p14:creationId xmlns:p14="http://schemas.microsoft.com/office/powerpoint/2010/main" xmlns="" val="43318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Kötü Uygulama Örnekleri</a:t>
            </a:r>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19</a:t>
            </a:fld>
            <a:r>
              <a:rPr lang="tr-TR" dirty="0" smtClean="0"/>
              <a:t>/28</a:t>
            </a:r>
            <a:endParaRPr lang="en-US" dirty="0"/>
          </a:p>
        </p:txBody>
      </p:sp>
      <p:pic>
        <p:nvPicPr>
          <p:cNvPr id="3074" name="Picture 2" descr="http://yarinhaber.net/assets/uploads/2(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7" y="4149080"/>
            <a:ext cx="6603647"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Dikdörtgen 6"/>
          <p:cNvSpPr/>
          <p:nvPr/>
        </p:nvSpPr>
        <p:spPr>
          <a:xfrm>
            <a:off x="-14005" y="732760"/>
            <a:ext cx="9144000" cy="2308324"/>
          </a:xfrm>
          <a:prstGeom prst="rect">
            <a:avLst/>
          </a:prstGeom>
        </p:spPr>
        <p:txBody>
          <a:bodyPr wrap="square">
            <a:spAutoFit/>
          </a:bodyPr>
          <a:lstStyle/>
          <a:p>
            <a:pPr algn="just">
              <a:lnSpc>
                <a:spcPct val="150000"/>
              </a:lnSpc>
            </a:pPr>
            <a:r>
              <a:rPr lang="tr-TR" sz="2400" b="1" dirty="0" smtClean="0"/>
              <a:t>2) DÜNYA </a:t>
            </a:r>
            <a:r>
              <a:rPr lang="tr-TR" sz="2400" b="1" dirty="0"/>
              <a:t>KITLIK </a:t>
            </a:r>
            <a:r>
              <a:rPr lang="tr-TR" sz="2400" b="1" dirty="0" smtClean="0"/>
              <a:t>SORUNU</a:t>
            </a:r>
          </a:p>
          <a:p>
            <a:pPr algn="just">
              <a:lnSpc>
                <a:spcPct val="150000"/>
              </a:lnSpc>
            </a:pPr>
            <a:r>
              <a:rPr lang="tr-TR" sz="2400" b="1" dirty="0" smtClean="0"/>
              <a:t>Tasarlanan </a:t>
            </a:r>
            <a:r>
              <a:rPr lang="tr-TR" sz="2400" b="1" dirty="0"/>
              <a:t>ekmek tahtasında yapılan ayrı bir düzenek ile üzerinde kesilecek olan ekmeklerin kırıntıların bu düzeneğe ulaşmasını ve ekmek kırıntılarının boşa gitmemesi ile kuşlar beslenebilecek.</a:t>
            </a:r>
          </a:p>
        </p:txBody>
      </p:sp>
    </p:spTree>
    <p:extLst>
      <p:ext uri="{BB962C8B-B14F-4D97-AF65-F5344CB8AC3E}">
        <p14:creationId xmlns:p14="http://schemas.microsoft.com/office/powerpoint/2010/main" xmlns="" val="152917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İÇERİK</a:t>
            </a:r>
            <a:endParaRPr lang="tr-TR" dirty="0"/>
          </a:p>
        </p:txBody>
      </p:sp>
      <p:sp>
        <p:nvSpPr>
          <p:cNvPr id="3" name="Altbilgi Yer Tutucusu 2"/>
          <p:cNvSpPr>
            <a:spLocks noGrp="1"/>
          </p:cNvSpPr>
          <p:nvPr>
            <p:ph type="ftr" sz="quarter" idx="11"/>
          </p:nvPr>
        </p:nvSpPr>
        <p:spPr>
          <a:xfrm>
            <a:off x="3059832" y="6356350"/>
            <a:ext cx="3456384" cy="365125"/>
          </a:xfrm>
        </p:spPr>
        <p:txBody>
          <a:bodyPr/>
          <a:lstStyle/>
          <a:p>
            <a:r>
              <a:rPr lang="tr-TR" noProof="0" dirty="0" smtClean="0"/>
              <a:t>4006-TÜBİTAK Bilim Fuarları Destekleme Programı</a:t>
            </a:r>
            <a:endParaRPr lang="tr-TR" noProof="0" dirty="0"/>
          </a:p>
        </p:txBody>
      </p:sp>
      <p:sp>
        <p:nvSpPr>
          <p:cNvPr id="4" name="Slayt Numarası Yer Tutucusu 3"/>
          <p:cNvSpPr>
            <a:spLocks noGrp="1"/>
          </p:cNvSpPr>
          <p:nvPr>
            <p:ph type="sldNum" sz="quarter" idx="12"/>
          </p:nvPr>
        </p:nvSpPr>
        <p:spPr>
          <a:xfrm>
            <a:off x="6516216" y="6381328"/>
            <a:ext cx="2133600" cy="365125"/>
          </a:xfrm>
        </p:spPr>
        <p:txBody>
          <a:bodyPr/>
          <a:lstStyle/>
          <a:p>
            <a:fld id="{074B379A-8968-4E49-B7C7-EB6E50A494BB}" type="slidenum">
              <a:rPr lang="en-US" smtClean="0"/>
              <a:pPr/>
              <a:t>2</a:t>
            </a:fld>
            <a:r>
              <a:rPr lang="tr-TR" dirty="0" smtClean="0"/>
              <a:t>/28</a:t>
            </a:r>
            <a:endParaRPr lang="en-US" dirty="0"/>
          </a:p>
        </p:txBody>
      </p:sp>
      <p:sp>
        <p:nvSpPr>
          <p:cNvPr id="5" name="Dikdörtgen 4"/>
          <p:cNvSpPr/>
          <p:nvPr/>
        </p:nvSpPr>
        <p:spPr>
          <a:xfrm>
            <a:off x="251520" y="836712"/>
            <a:ext cx="8532440" cy="5262979"/>
          </a:xfrm>
          <a:prstGeom prst="rect">
            <a:avLst/>
          </a:prstGeom>
        </p:spPr>
        <p:txBody>
          <a:bodyPr wrap="square">
            <a:spAutoFit/>
          </a:bodyPr>
          <a:lstStyle/>
          <a:p>
            <a:pPr marL="457200" indent="-457200">
              <a:lnSpc>
                <a:spcPct val="200000"/>
              </a:lnSpc>
              <a:buFont typeface="Arial" pitchFamily="34" charset="0"/>
              <a:buChar char="•"/>
            </a:pPr>
            <a:r>
              <a:rPr lang="tr-TR" sz="2400" b="1" dirty="0" smtClean="0"/>
              <a:t>4006 PROJE ÇAĞRISI</a:t>
            </a:r>
          </a:p>
          <a:p>
            <a:pPr marL="914400" lvl="1" indent="-457200">
              <a:lnSpc>
                <a:spcPct val="200000"/>
              </a:lnSpc>
              <a:buFont typeface="Arial" pitchFamily="34" charset="0"/>
              <a:buChar char="•"/>
            </a:pPr>
            <a:r>
              <a:rPr lang="tr-TR" sz="2400" b="1" dirty="0" smtClean="0"/>
              <a:t>Amacı</a:t>
            </a:r>
          </a:p>
          <a:p>
            <a:pPr marL="914400" lvl="1" indent="-457200">
              <a:lnSpc>
                <a:spcPct val="200000"/>
              </a:lnSpc>
              <a:buFont typeface="Arial" pitchFamily="34" charset="0"/>
              <a:buChar char="•"/>
            </a:pPr>
            <a:r>
              <a:rPr lang="tr-TR" sz="2400" b="1" dirty="0" smtClean="0"/>
              <a:t>Kapsamı</a:t>
            </a:r>
          </a:p>
          <a:p>
            <a:pPr marL="914400" lvl="1" indent="-457200">
              <a:lnSpc>
                <a:spcPct val="200000"/>
              </a:lnSpc>
              <a:buFont typeface="Arial" pitchFamily="34" charset="0"/>
              <a:buChar char="•"/>
            </a:pPr>
            <a:r>
              <a:rPr lang="tr-TR" sz="2400" b="1" dirty="0" smtClean="0"/>
              <a:t>Desteklenecek proje türleri</a:t>
            </a:r>
            <a:endParaRPr lang="tr-TR" sz="2400" b="1" dirty="0"/>
          </a:p>
          <a:p>
            <a:pPr marL="355600" lvl="1" indent="-355600">
              <a:lnSpc>
                <a:spcPct val="200000"/>
              </a:lnSpc>
              <a:buFont typeface="Arial" pitchFamily="34" charset="0"/>
              <a:buChar char="•"/>
            </a:pPr>
            <a:r>
              <a:rPr lang="tr-TR" sz="2400" b="1" dirty="0" smtClean="0"/>
              <a:t>İyi Uygulamalar</a:t>
            </a:r>
          </a:p>
          <a:p>
            <a:pPr marL="355600" lvl="1" indent="-355600">
              <a:lnSpc>
                <a:spcPct val="200000"/>
              </a:lnSpc>
              <a:buFont typeface="Arial" pitchFamily="34" charset="0"/>
              <a:buChar char="•"/>
            </a:pPr>
            <a:r>
              <a:rPr lang="tr-TR" sz="2400" b="1" dirty="0" smtClean="0"/>
              <a:t>Kötü Uygulamalar</a:t>
            </a:r>
          </a:p>
          <a:p>
            <a:pPr marL="355600" lvl="1" indent="-355600">
              <a:lnSpc>
                <a:spcPct val="200000"/>
              </a:lnSpc>
              <a:buFont typeface="Arial" pitchFamily="34" charset="0"/>
              <a:buChar char="•"/>
            </a:pPr>
            <a:r>
              <a:rPr lang="tr-TR" sz="2400" b="1" dirty="0" smtClean="0"/>
              <a:t>Sonuç</a:t>
            </a:r>
            <a:endParaRPr lang="tr-TR" sz="2400" b="1" dirty="0"/>
          </a:p>
        </p:txBody>
      </p:sp>
    </p:spTree>
    <p:extLst>
      <p:ext uri="{BB962C8B-B14F-4D97-AF65-F5344CB8AC3E}">
        <p14:creationId xmlns:p14="http://schemas.microsoft.com/office/powerpoint/2010/main" xmlns="" val="320637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Kötü Uygulama Örnekleri</a:t>
            </a:r>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20</a:t>
            </a:fld>
            <a:r>
              <a:rPr lang="tr-TR" dirty="0" smtClean="0"/>
              <a:t>/28</a:t>
            </a:r>
            <a:endParaRPr lang="en-US" dirty="0"/>
          </a:p>
        </p:txBody>
      </p:sp>
      <p:sp>
        <p:nvSpPr>
          <p:cNvPr id="5" name="Dikdörtgen 4"/>
          <p:cNvSpPr/>
          <p:nvPr/>
        </p:nvSpPr>
        <p:spPr>
          <a:xfrm>
            <a:off x="-2784" y="692696"/>
            <a:ext cx="9144000" cy="4062651"/>
          </a:xfrm>
          <a:prstGeom prst="rect">
            <a:avLst/>
          </a:prstGeom>
        </p:spPr>
        <p:txBody>
          <a:bodyPr wrap="square">
            <a:spAutoFit/>
          </a:bodyPr>
          <a:lstStyle/>
          <a:p>
            <a:pPr lvl="0" algn="just">
              <a:lnSpc>
                <a:spcPct val="150000"/>
              </a:lnSpc>
            </a:pPr>
            <a:r>
              <a:rPr lang="tr-TR" sz="3200" b="1" dirty="0" smtClean="0"/>
              <a:t>3) </a:t>
            </a:r>
            <a:r>
              <a:rPr lang="tr-TR" sz="3200" b="1" dirty="0"/>
              <a:t>GÖKYÜZÜ NEDEN MAVİ?</a:t>
            </a:r>
            <a:endParaRPr lang="tr-TR" sz="3200" b="1" dirty="0" smtClean="0"/>
          </a:p>
          <a:p>
            <a:pPr lvl="0" algn="just">
              <a:lnSpc>
                <a:spcPct val="150000"/>
              </a:lnSpc>
            </a:pPr>
            <a:r>
              <a:rPr lang="tr-TR" sz="2800" b="1" dirty="0" smtClean="0"/>
              <a:t>Araştırmacıların Google </a:t>
            </a:r>
            <a:r>
              <a:rPr lang="tr-TR" sz="2800" b="1" dirty="0"/>
              <a:t>ile yaptıkları araştırma sonucunda; güneşten gelen ışınların atmosfere girdiğinde gaz moleküllerine ve toz parçacıklarına çarpması sonucu en kısa dalga boyu olan </a:t>
            </a:r>
            <a:r>
              <a:rPr lang="tr-TR" sz="2800" b="1" dirty="0" smtClean="0"/>
              <a:t>mavi </a:t>
            </a:r>
            <a:r>
              <a:rPr lang="tr-TR" sz="2800" b="1" dirty="0"/>
              <a:t>ışınların gökyüzüne yayılması nedeniyle mavi renkte olduğunu ortaya koydular.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4755347"/>
            <a:ext cx="3369043" cy="210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315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Kötü Uygulama Örnekleri</a:t>
            </a:r>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21</a:t>
            </a:fld>
            <a:r>
              <a:rPr lang="tr-TR" dirty="0" smtClean="0"/>
              <a:t>/28</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4081718"/>
            <a:ext cx="5112568" cy="2803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5"/>
          <p:cNvSpPr/>
          <p:nvPr/>
        </p:nvSpPr>
        <p:spPr>
          <a:xfrm>
            <a:off x="0" y="692696"/>
            <a:ext cx="9144000" cy="3416320"/>
          </a:xfrm>
          <a:prstGeom prst="rect">
            <a:avLst/>
          </a:prstGeom>
        </p:spPr>
        <p:txBody>
          <a:bodyPr wrap="square">
            <a:spAutoFit/>
          </a:bodyPr>
          <a:lstStyle/>
          <a:p>
            <a:pPr algn="just">
              <a:lnSpc>
                <a:spcPct val="150000"/>
              </a:lnSpc>
            </a:pPr>
            <a:r>
              <a:rPr lang="tr-TR" sz="3200" b="1" dirty="0" smtClean="0"/>
              <a:t>4) </a:t>
            </a:r>
            <a:r>
              <a:rPr lang="tr-TR" sz="3200" b="1" dirty="0"/>
              <a:t>TİLLO </a:t>
            </a:r>
            <a:r>
              <a:rPr lang="tr-TR" sz="3200" b="1" dirty="0" smtClean="0"/>
              <a:t>EVLİYALARI</a:t>
            </a:r>
          </a:p>
          <a:p>
            <a:pPr algn="just">
              <a:lnSpc>
                <a:spcPct val="150000"/>
              </a:lnSpc>
            </a:pPr>
            <a:r>
              <a:rPr lang="tr-TR" sz="2800" b="1" dirty="0" err="1" smtClean="0"/>
              <a:t>Tillo</a:t>
            </a:r>
            <a:r>
              <a:rPr lang="tr-TR" sz="2800" b="1" dirty="0" smtClean="0"/>
              <a:t> Evliyalarının </a:t>
            </a:r>
            <a:r>
              <a:rPr lang="tr-TR" sz="2800" b="1" dirty="0"/>
              <a:t>kerametleri ile ilgili hazırlanan proje, TÜBİTAK'ın </a:t>
            </a:r>
            <a:r>
              <a:rPr lang="tr-TR" sz="2800" b="1" dirty="0" smtClean="0"/>
              <a:t>Van’daki </a:t>
            </a:r>
            <a:r>
              <a:rPr lang="tr-TR" sz="2800" b="1" dirty="0"/>
              <a:t>proje yarışmasına </a:t>
            </a:r>
            <a:r>
              <a:rPr lang="tr-TR" sz="2800" b="1" dirty="0" smtClean="0"/>
              <a:t>davet edildi. </a:t>
            </a:r>
            <a:r>
              <a:rPr lang="tr-TR" sz="2800" b="1" dirty="0"/>
              <a:t>Projenin </a:t>
            </a:r>
            <a:r>
              <a:rPr lang="tr-TR" sz="2800" b="1" dirty="0" smtClean="0"/>
              <a:t>Türk </a:t>
            </a:r>
            <a:r>
              <a:rPr lang="tr-TR" sz="2800" b="1" dirty="0"/>
              <a:t>dili ve </a:t>
            </a:r>
            <a:r>
              <a:rPr lang="tr-TR" sz="2800" b="1" dirty="0" smtClean="0"/>
              <a:t>edebiyatı alanında </a:t>
            </a:r>
            <a:r>
              <a:rPr lang="tr-TR" sz="2800" b="1" dirty="0"/>
              <a:t>hazırlanmasından dolayı </a:t>
            </a:r>
            <a:r>
              <a:rPr lang="tr-TR" sz="2800" b="1" dirty="0" smtClean="0"/>
              <a:t>TÜBİTAK </a:t>
            </a:r>
            <a:r>
              <a:rPr lang="tr-TR" sz="2800" b="1" dirty="0"/>
              <a:t>engelline takıldı.</a:t>
            </a:r>
          </a:p>
        </p:txBody>
      </p:sp>
    </p:spTree>
    <p:extLst>
      <p:ext uri="{BB962C8B-B14F-4D97-AF65-F5344CB8AC3E}">
        <p14:creationId xmlns:p14="http://schemas.microsoft.com/office/powerpoint/2010/main" xmlns="" val="1392631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Kötü Uygulama Örnekleri</a:t>
            </a:r>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22</a:t>
            </a:fld>
            <a:r>
              <a:rPr lang="tr-TR" dirty="0" smtClean="0"/>
              <a:t>/28</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1643" y="3127278"/>
            <a:ext cx="6660712" cy="3686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5"/>
          <p:cNvSpPr/>
          <p:nvPr/>
        </p:nvSpPr>
        <p:spPr>
          <a:xfrm>
            <a:off x="-1" y="764704"/>
            <a:ext cx="9143999" cy="2123658"/>
          </a:xfrm>
          <a:prstGeom prst="rect">
            <a:avLst/>
          </a:prstGeom>
        </p:spPr>
        <p:txBody>
          <a:bodyPr wrap="square">
            <a:spAutoFit/>
          </a:bodyPr>
          <a:lstStyle/>
          <a:p>
            <a:pPr algn="just">
              <a:lnSpc>
                <a:spcPct val="150000"/>
              </a:lnSpc>
            </a:pPr>
            <a:r>
              <a:rPr lang="tr-TR" sz="3200" b="1" dirty="0" smtClean="0"/>
              <a:t>5) PAPAZ ERİĞİNİ İMAM ERİĞİNE ÇEVİRME</a:t>
            </a:r>
          </a:p>
          <a:p>
            <a:pPr algn="just">
              <a:lnSpc>
                <a:spcPct val="150000"/>
              </a:lnSpc>
            </a:pPr>
            <a:r>
              <a:rPr lang="tr-TR" sz="2800" b="1" dirty="0" smtClean="0"/>
              <a:t>İlginç</a:t>
            </a:r>
            <a:r>
              <a:rPr lang="tr-TR" sz="2800" b="1" dirty="0"/>
              <a:t> projelerle gündemde olan TÜBİTAK bu kez “Papaz eriğini imam eriğine çevirme” isimli projeyi destekledi.</a:t>
            </a:r>
          </a:p>
        </p:txBody>
      </p:sp>
    </p:spTree>
    <p:extLst>
      <p:ext uri="{BB962C8B-B14F-4D97-AF65-F5344CB8AC3E}">
        <p14:creationId xmlns:p14="http://schemas.microsoft.com/office/powerpoint/2010/main" xmlns="" val="2314368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Kötü Uygulama Örnekleri</a:t>
            </a:r>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23</a:t>
            </a:fld>
            <a:r>
              <a:rPr lang="tr-TR" dirty="0" smtClean="0"/>
              <a:t>/28</a:t>
            </a:r>
            <a:endParaRPr lang="en-US" dirty="0"/>
          </a:p>
        </p:txBody>
      </p:sp>
      <p:sp>
        <p:nvSpPr>
          <p:cNvPr id="6" name="Dikdörtgen 5"/>
          <p:cNvSpPr/>
          <p:nvPr/>
        </p:nvSpPr>
        <p:spPr>
          <a:xfrm>
            <a:off x="-14005" y="692696"/>
            <a:ext cx="9143999" cy="3600986"/>
          </a:xfrm>
          <a:prstGeom prst="rect">
            <a:avLst/>
          </a:prstGeom>
        </p:spPr>
        <p:txBody>
          <a:bodyPr wrap="square">
            <a:spAutoFit/>
          </a:bodyPr>
          <a:lstStyle/>
          <a:p>
            <a:pPr algn="just"/>
            <a:r>
              <a:rPr lang="tr-TR" sz="3200" b="1" dirty="0" smtClean="0"/>
              <a:t>6) </a:t>
            </a:r>
            <a:r>
              <a:rPr lang="tr-TR" sz="3200" b="1" dirty="0"/>
              <a:t>YEŞİL VE MAVİ GÖZLÜ İNSANLARA DİKKAT EDİN</a:t>
            </a:r>
            <a:endParaRPr lang="tr-TR" sz="3200" b="1" dirty="0" smtClean="0"/>
          </a:p>
          <a:p>
            <a:pPr algn="just"/>
            <a:r>
              <a:rPr lang="tr-TR" sz="2800" b="1" dirty="0" smtClean="0"/>
              <a:t>Üç </a:t>
            </a:r>
            <a:r>
              <a:rPr lang="tr-TR" sz="2800" b="1" dirty="0"/>
              <a:t>denek grubu ve üç adet menekşeyle kanıtlamamız mümkün görünüyor. Tek yapmamız gereken gruplarımızdan birisinin renkli gözlülerden </a:t>
            </a:r>
            <a:r>
              <a:rPr lang="tr-TR" sz="2800" b="1" dirty="0" smtClean="0"/>
              <a:t>oluşması. </a:t>
            </a:r>
            <a:r>
              <a:rPr lang="tr-TR" sz="2800" b="1" dirty="0"/>
              <a:t>Üç menekşeye de üçer seanstan beş dakika bakar, sonrada çok hassas çiçekler olan menekşedeki organik değişiklik seviyesini ölçmeye çalışırız. Deneyimizle kazandığımız bir diğer bilgi ise nazar boncuklarının da tek kullanımlık ömürlerinin olduğu.</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4335559"/>
            <a:ext cx="4464496" cy="2522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3551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4006 Bilim Fuarlarına Bakış</a:t>
            </a:r>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24</a:t>
            </a:fld>
            <a:r>
              <a:rPr lang="tr-TR" dirty="0" smtClean="0"/>
              <a:t>/28</a:t>
            </a:r>
            <a:endParaRPr lang="en-US" dirty="0"/>
          </a:p>
        </p:txBody>
      </p:sp>
      <p:sp>
        <p:nvSpPr>
          <p:cNvPr id="5" name="Dikdörtgen 4"/>
          <p:cNvSpPr/>
          <p:nvPr/>
        </p:nvSpPr>
        <p:spPr>
          <a:xfrm>
            <a:off x="13128" y="404664"/>
            <a:ext cx="9130872" cy="4524315"/>
          </a:xfrm>
          <a:prstGeom prst="rect">
            <a:avLst/>
          </a:prstGeom>
        </p:spPr>
        <p:txBody>
          <a:bodyPr wrap="square">
            <a:spAutoFit/>
          </a:bodyPr>
          <a:lstStyle/>
          <a:p>
            <a:pPr marL="285750" lvl="0" indent="-285750" algn="just">
              <a:lnSpc>
                <a:spcPct val="180000"/>
              </a:lnSpc>
              <a:spcBef>
                <a:spcPts val="0"/>
              </a:spcBef>
              <a:buFont typeface="Arial" pitchFamily="34" charset="0"/>
              <a:buChar char="•"/>
            </a:pPr>
            <a:r>
              <a:rPr lang="tr-TR" sz="3200" b="1" dirty="0" smtClean="0"/>
              <a:t>Bilim Fuarları, öğrencilerin bilime olan ilgisini arttırmak üzere öğretmenlerinin gözetiminde okullarında tasarladıkları ve sergiledikleri </a:t>
            </a:r>
            <a:r>
              <a:rPr lang="tr-TR" sz="3200" b="1" u="sng" dirty="0" smtClean="0"/>
              <a:t>araştırma</a:t>
            </a:r>
            <a:r>
              <a:rPr lang="tr-TR" sz="3200" b="1" dirty="0" smtClean="0"/>
              <a:t>, </a:t>
            </a:r>
            <a:r>
              <a:rPr lang="tr-TR" sz="3200" b="1" u="sng" dirty="0" smtClean="0"/>
              <a:t>tasarım</a:t>
            </a:r>
            <a:r>
              <a:rPr lang="tr-TR" sz="3200" b="1" dirty="0" smtClean="0"/>
              <a:t>, </a:t>
            </a:r>
            <a:r>
              <a:rPr lang="tr-TR" sz="3200" b="1" u="sng" dirty="0" smtClean="0"/>
              <a:t>bilgi araştırma</a:t>
            </a:r>
            <a:r>
              <a:rPr lang="tr-TR" sz="3200" b="1" dirty="0" smtClean="0"/>
              <a:t> vb. gibi projelerdir. </a:t>
            </a:r>
            <a:endParaRPr lang="tr-TR" sz="3200"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4797151"/>
            <a:ext cx="5828033" cy="1300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6043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4006 Bilim Fuarlarına Bakış</a:t>
            </a:r>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25</a:t>
            </a:fld>
            <a:r>
              <a:rPr lang="tr-TR" dirty="0" smtClean="0"/>
              <a:t>/28</a:t>
            </a:r>
            <a:endParaRPr lang="en-US" dirty="0"/>
          </a:p>
        </p:txBody>
      </p:sp>
      <p:sp>
        <p:nvSpPr>
          <p:cNvPr id="5" name="Dikdörtgen 4"/>
          <p:cNvSpPr/>
          <p:nvPr/>
        </p:nvSpPr>
        <p:spPr>
          <a:xfrm>
            <a:off x="13128" y="620688"/>
            <a:ext cx="9144000" cy="3046988"/>
          </a:xfrm>
          <a:prstGeom prst="rect">
            <a:avLst/>
          </a:prstGeom>
        </p:spPr>
        <p:txBody>
          <a:bodyPr wrap="square">
            <a:spAutoFit/>
          </a:bodyPr>
          <a:lstStyle/>
          <a:p>
            <a:pPr marL="285750" lvl="0" indent="-285750" algn="just">
              <a:lnSpc>
                <a:spcPct val="200000"/>
              </a:lnSpc>
              <a:spcBef>
                <a:spcPts val="0"/>
              </a:spcBef>
              <a:buFont typeface="Arial" pitchFamily="34" charset="0"/>
              <a:buChar char="•"/>
            </a:pPr>
            <a:r>
              <a:rPr lang="tr-TR" sz="3200" b="1" dirty="0" smtClean="0"/>
              <a:t>Bu kapsamda fuarda yapılacak etkinlikler ülkemizin gelişmiş ülkelerle </a:t>
            </a:r>
            <a:r>
              <a:rPr lang="tr-TR" sz="3200" b="1" u="sng" dirty="0" smtClean="0"/>
              <a:t>bilimde rekabet edecek</a:t>
            </a:r>
            <a:r>
              <a:rPr lang="tr-TR" sz="3200" b="1" dirty="0" smtClean="0"/>
              <a:t> bireylerin yetişmesinin önünü açacak şekilde olmalıdır. </a:t>
            </a:r>
            <a:endParaRPr lang="tr-TR" sz="32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678" y="3769622"/>
            <a:ext cx="4007538" cy="3088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3484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4006 Bilim Fuarlarına Bakış</a:t>
            </a:r>
          </a:p>
        </p:txBody>
      </p:sp>
      <p:sp>
        <p:nvSpPr>
          <p:cNvPr id="4" name="Slayt Numarası Yer Tutucusu 3"/>
          <p:cNvSpPr>
            <a:spLocks noGrp="1"/>
          </p:cNvSpPr>
          <p:nvPr>
            <p:ph type="sldNum" sz="quarter" idx="12"/>
          </p:nvPr>
        </p:nvSpPr>
        <p:spPr/>
        <p:txBody>
          <a:bodyPr/>
          <a:lstStyle/>
          <a:p>
            <a:fld id="{074B379A-8968-4E49-B7C7-EB6E50A494BB}" type="slidenum">
              <a:rPr lang="en-US" smtClean="0"/>
              <a:pPr/>
              <a:t>26</a:t>
            </a:fld>
            <a:r>
              <a:rPr lang="tr-TR" dirty="0" smtClean="0"/>
              <a:t>/28</a:t>
            </a:r>
            <a:endParaRPr lang="en-US" dirty="0"/>
          </a:p>
        </p:txBody>
      </p:sp>
      <p:sp>
        <p:nvSpPr>
          <p:cNvPr id="5" name="Dikdörtgen 4"/>
          <p:cNvSpPr/>
          <p:nvPr/>
        </p:nvSpPr>
        <p:spPr>
          <a:xfrm>
            <a:off x="13128" y="764704"/>
            <a:ext cx="9144000" cy="4031873"/>
          </a:xfrm>
          <a:prstGeom prst="rect">
            <a:avLst/>
          </a:prstGeom>
        </p:spPr>
        <p:txBody>
          <a:bodyPr wrap="square">
            <a:spAutoFit/>
          </a:bodyPr>
          <a:lstStyle/>
          <a:p>
            <a:pPr marL="285750" lvl="0" indent="-285750" algn="just">
              <a:lnSpc>
                <a:spcPct val="200000"/>
              </a:lnSpc>
              <a:spcBef>
                <a:spcPts val="0"/>
              </a:spcBef>
              <a:buFont typeface="Arial" pitchFamily="34" charset="0"/>
              <a:buChar char="•"/>
            </a:pPr>
            <a:r>
              <a:rPr lang="tr-TR" sz="3200" b="1" dirty="0" smtClean="0"/>
              <a:t>TÜBİTAK’ın büyük bir destek (2017 yılı için 30.000.000 TL) vererek gerçekleştirdiği bu çağrı gelecekte ülkemizden de Aziz </a:t>
            </a:r>
            <a:r>
              <a:rPr lang="tr-TR" sz="3200" b="1" dirty="0" err="1" smtClean="0"/>
              <a:t>SANCAR’lar</a:t>
            </a:r>
            <a:r>
              <a:rPr lang="tr-TR" sz="3200" b="1" dirty="0" smtClean="0"/>
              <a:t> gibi yeteneklerin çıkması  içindir. </a:t>
            </a:r>
            <a:endParaRPr lang="tr-TR" sz="3200" b="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725144"/>
            <a:ext cx="2664296" cy="199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Altbilgi Yer Tutucusu 6"/>
          <p:cNvSpPr>
            <a:spLocks noGrp="1"/>
          </p:cNvSpPr>
          <p:nvPr>
            <p:ph type="ftr" sz="quarter" idx="11"/>
          </p:nvPr>
        </p:nvSpPr>
        <p:spPr/>
        <p:txBody>
          <a:bodyPr/>
          <a:lstStyle/>
          <a:p>
            <a:r>
              <a:rPr lang="tr-TR" noProof="0" smtClean="0"/>
              <a:t>4006-TÜBİTAK Bilim Fuarları Destekleme Programı</a:t>
            </a:r>
            <a:endParaRPr lang="tr-TR" noProof="0" dirty="0"/>
          </a:p>
        </p:txBody>
      </p:sp>
    </p:spTree>
    <p:extLst>
      <p:ext uri="{BB962C8B-B14F-4D97-AF65-F5344CB8AC3E}">
        <p14:creationId xmlns:p14="http://schemas.microsoft.com/office/powerpoint/2010/main" xmlns="" val="290098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4768" y="1160748"/>
            <a:ext cx="6480720" cy="4860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Başlık 1"/>
          <p:cNvSpPr>
            <a:spLocks noGrp="1"/>
          </p:cNvSpPr>
          <p:nvPr>
            <p:ph type="title"/>
          </p:nvPr>
        </p:nvSpPr>
        <p:spPr/>
        <p:txBody>
          <a:bodyPr/>
          <a:lstStyle/>
          <a:p>
            <a:r>
              <a:rPr lang="tr-TR" dirty="0" smtClean="0"/>
              <a:t>Sonuç</a:t>
            </a:r>
            <a:endParaRPr lang="tr-TR"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27</a:t>
            </a:fld>
            <a:r>
              <a:rPr lang="tr-TR" dirty="0" smtClean="0"/>
              <a:t>/28</a:t>
            </a:r>
            <a:endParaRPr lang="en-US" dirty="0"/>
          </a:p>
        </p:txBody>
      </p:sp>
      <p:sp>
        <p:nvSpPr>
          <p:cNvPr id="5" name="Dikdörtgen 4"/>
          <p:cNvSpPr/>
          <p:nvPr/>
        </p:nvSpPr>
        <p:spPr>
          <a:xfrm>
            <a:off x="13128" y="764704"/>
            <a:ext cx="9144000" cy="4878900"/>
          </a:xfrm>
          <a:prstGeom prst="rect">
            <a:avLst/>
          </a:prstGeom>
        </p:spPr>
        <p:txBody>
          <a:bodyPr wrap="square">
            <a:spAutoFit/>
          </a:bodyPr>
          <a:lstStyle/>
          <a:p>
            <a:pPr marL="285750" lvl="0" indent="-285750" algn="just">
              <a:lnSpc>
                <a:spcPct val="200000"/>
              </a:lnSpc>
              <a:spcBef>
                <a:spcPts val="0"/>
              </a:spcBef>
              <a:buFont typeface="Arial" pitchFamily="34" charset="0"/>
              <a:buChar char="•"/>
            </a:pPr>
            <a:r>
              <a:rPr lang="tr-TR" sz="3200" b="1" dirty="0" smtClean="0"/>
              <a:t>Sonuç olarak, böylesine önemsenen ve desteklenen bir çağrının başarıya ulaşması için </a:t>
            </a:r>
            <a:r>
              <a:rPr lang="tr-TR" sz="3200" b="1" u="sng" dirty="0" smtClean="0"/>
              <a:t>koordinatörlerimizin</a:t>
            </a:r>
            <a:r>
              <a:rPr lang="tr-TR" sz="3200" b="1" dirty="0" smtClean="0"/>
              <a:t> ve </a:t>
            </a:r>
            <a:r>
              <a:rPr lang="tr-TR" sz="3200" b="1" u="sng" dirty="0" smtClean="0"/>
              <a:t>yürütücülerimizin</a:t>
            </a:r>
            <a:r>
              <a:rPr lang="tr-TR" sz="3200" b="1" dirty="0" smtClean="0"/>
              <a:t> azami gayreti göstererek koordineli çalışması başarının anahtarı olacaktır. </a:t>
            </a:r>
            <a:endParaRPr lang="tr-TR" sz="3200" b="1" dirty="0"/>
          </a:p>
        </p:txBody>
      </p:sp>
      <p:sp>
        <p:nvSpPr>
          <p:cNvPr id="6" name="Altbilgi Yer Tutucusu 5"/>
          <p:cNvSpPr>
            <a:spLocks noGrp="1"/>
          </p:cNvSpPr>
          <p:nvPr>
            <p:ph type="ftr" sz="quarter" idx="11"/>
          </p:nvPr>
        </p:nvSpPr>
        <p:spPr/>
        <p:txBody>
          <a:bodyPr/>
          <a:lstStyle/>
          <a:p>
            <a:r>
              <a:rPr lang="tr-TR" noProof="0" smtClean="0"/>
              <a:t>4006-TÜBİTAK Bilim Fuarları Destekleme Programı</a:t>
            </a:r>
            <a:endParaRPr lang="tr-TR" noProof="0" dirty="0"/>
          </a:p>
        </p:txBody>
      </p:sp>
    </p:spTree>
    <p:extLst>
      <p:ext uri="{BB962C8B-B14F-4D97-AF65-F5344CB8AC3E}">
        <p14:creationId xmlns:p14="http://schemas.microsoft.com/office/powerpoint/2010/main" xmlns="" val="367562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8172400" cy="706090"/>
          </a:xfrm>
        </p:spPr>
        <p:txBody>
          <a:bodyPr>
            <a:normAutofit/>
          </a:bodyPr>
          <a:lstStyle/>
          <a:p>
            <a:pPr algn="ctr"/>
            <a:r>
              <a:rPr lang="tr-TR" sz="2800" dirty="0" smtClean="0"/>
              <a:t>TEŞEKKÜRLER</a:t>
            </a:r>
            <a:endParaRPr lang="tr-TR" sz="2800" dirty="0"/>
          </a:p>
        </p:txBody>
      </p:sp>
      <p:sp>
        <p:nvSpPr>
          <p:cNvPr id="4" name="Dikdörtgen 3"/>
          <p:cNvSpPr/>
          <p:nvPr/>
        </p:nvSpPr>
        <p:spPr>
          <a:xfrm>
            <a:off x="1691680" y="2852935"/>
            <a:ext cx="5076056" cy="2092881"/>
          </a:xfrm>
          <a:prstGeom prst="rect">
            <a:avLst/>
          </a:prstGeom>
        </p:spPr>
        <p:txBody>
          <a:bodyPr wrap="square">
            <a:spAutoFit/>
          </a:bodyPr>
          <a:lstStyle/>
          <a:p>
            <a:pPr algn="ctr">
              <a:buClr>
                <a:srgbClr val="000000"/>
              </a:buClr>
              <a:buSzPct val="100000"/>
              <a:defRPr/>
            </a:pPr>
            <a:r>
              <a:rPr lang="tr-TR" sz="2000" b="1" dirty="0" smtClean="0">
                <a:solidFill>
                  <a:schemeClr val="accent2">
                    <a:lumMod val="75000"/>
                  </a:schemeClr>
                </a:solidFill>
                <a:latin typeface="Arial" charset="0"/>
              </a:rPr>
              <a:t>Bilim ve Toplum Daire Başkanlığı</a:t>
            </a:r>
          </a:p>
          <a:p>
            <a:pPr algn="ctr">
              <a:buClr>
                <a:srgbClr val="000000"/>
              </a:buClr>
              <a:buSzPct val="100000"/>
              <a:defRPr/>
            </a:pPr>
            <a:r>
              <a:rPr lang="tr-TR" sz="2000" b="1" dirty="0" smtClean="0">
                <a:solidFill>
                  <a:srgbClr val="A50021"/>
                </a:solidFill>
                <a:latin typeface="Arial" charset="0"/>
              </a:rPr>
              <a:t>Bilim </a:t>
            </a:r>
            <a:r>
              <a:rPr lang="tr-TR" sz="2000" b="1" dirty="0">
                <a:solidFill>
                  <a:srgbClr val="A50021"/>
                </a:solidFill>
                <a:latin typeface="Arial" charset="0"/>
              </a:rPr>
              <a:t>ve Toplum Programları Müdürlüğü</a:t>
            </a:r>
          </a:p>
          <a:p>
            <a:pPr algn="ctr">
              <a:buClr>
                <a:srgbClr val="000000"/>
              </a:buClr>
              <a:buSzPct val="100000"/>
              <a:defRPr/>
            </a:pPr>
            <a:r>
              <a:rPr lang="tr-TR" dirty="0">
                <a:latin typeface="Arial" charset="0"/>
              </a:rPr>
              <a:t>TÜBİTAK Ek Hizmet Binası</a:t>
            </a:r>
          </a:p>
          <a:p>
            <a:pPr algn="ctr">
              <a:buClr>
                <a:srgbClr val="000000"/>
              </a:buClr>
              <a:buSzPct val="100000"/>
              <a:defRPr/>
            </a:pPr>
            <a:r>
              <a:rPr lang="tr-TR" dirty="0">
                <a:latin typeface="Arial" charset="0"/>
              </a:rPr>
              <a:t>Akay Cad. No:6 </a:t>
            </a:r>
            <a:br>
              <a:rPr lang="tr-TR" dirty="0">
                <a:latin typeface="Arial" charset="0"/>
              </a:rPr>
            </a:br>
            <a:r>
              <a:rPr lang="tr-TR" dirty="0">
                <a:latin typeface="Arial" charset="0"/>
              </a:rPr>
              <a:t>Ankara</a:t>
            </a:r>
          </a:p>
          <a:p>
            <a:pPr algn="ctr">
              <a:buClr>
                <a:srgbClr val="000000"/>
              </a:buClr>
              <a:buSzPct val="100000"/>
              <a:defRPr/>
            </a:pPr>
            <a:endParaRPr lang="tr-TR" dirty="0">
              <a:latin typeface="Arial" charset="0"/>
            </a:endParaRPr>
          </a:p>
          <a:p>
            <a:pPr algn="ctr">
              <a:buClr>
                <a:srgbClr val="000000"/>
              </a:buClr>
              <a:buSzPct val="100000"/>
              <a:defRPr/>
            </a:pPr>
            <a:r>
              <a:rPr lang="tr-TR" dirty="0" smtClean="0">
                <a:latin typeface="Arial" charset="0"/>
                <a:hlinkClick r:id="rId2"/>
              </a:rPr>
              <a:t>www.tubitak.gov.tr/4006</a:t>
            </a:r>
            <a:endParaRPr lang="tr-TR" dirty="0">
              <a:latin typeface="Arial" charset="0"/>
            </a:endParaRPr>
          </a:p>
        </p:txBody>
      </p:sp>
      <p:pic>
        <p:nvPicPr>
          <p:cNvPr id="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07611" y="764704"/>
            <a:ext cx="2166515" cy="1872551"/>
          </a:xfrm>
          <a:prstGeom prst="rect">
            <a:avLst/>
          </a:prstGeom>
          <a:noFill/>
          <a:ln w="9525">
            <a:noFill/>
            <a:round/>
            <a:headEnd/>
            <a:tailEnd/>
          </a:ln>
        </p:spPr>
      </p:pic>
      <p:sp>
        <p:nvSpPr>
          <p:cNvPr id="3" name="Slide Number Placeholder 2"/>
          <p:cNvSpPr>
            <a:spLocks noGrp="1"/>
          </p:cNvSpPr>
          <p:nvPr>
            <p:ph type="sldNum" sz="quarter" idx="12"/>
          </p:nvPr>
        </p:nvSpPr>
        <p:spPr/>
        <p:txBody>
          <a:bodyPr/>
          <a:lstStyle/>
          <a:p>
            <a:fld id="{074B379A-8968-4E49-B7C7-EB6E50A494BB}" type="slidenum">
              <a:rPr lang="en-US" smtClean="0"/>
              <a:pPr/>
              <a:t>28</a:t>
            </a:fld>
            <a:r>
              <a:rPr lang="tr-TR" dirty="0" smtClean="0"/>
              <a:t>/28</a:t>
            </a:r>
            <a:endParaRPr lang="en-US" dirty="0"/>
          </a:p>
        </p:txBody>
      </p:sp>
      <p:sp>
        <p:nvSpPr>
          <p:cNvPr id="6" name="Altbilgi Yer Tutucusu 5"/>
          <p:cNvSpPr>
            <a:spLocks noGrp="1"/>
          </p:cNvSpPr>
          <p:nvPr>
            <p:ph type="ftr" sz="quarter" idx="11"/>
          </p:nvPr>
        </p:nvSpPr>
        <p:spPr/>
        <p:txBody>
          <a:bodyPr/>
          <a:lstStyle/>
          <a:p>
            <a:r>
              <a:rPr lang="tr-TR" noProof="0" smtClean="0"/>
              <a:t>4006-TÜBİTAK Bilim Fuarları Destekleme Programı</a:t>
            </a:r>
            <a:endParaRPr lang="tr-TR" noProof="0" dirty="0"/>
          </a:p>
        </p:txBody>
      </p:sp>
    </p:spTree>
    <p:extLst>
      <p:ext uri="{BB962C8B-B14F-4D97-AF65-F5344CB8AC3E}">
        <p14:creationId xmlns:p14="http://schemas.microsoft.com/office/powerpoint/2010/main" xmlns="" val="3929360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4006 Bilim Fuarları</a:t>
            </a:r>
          </a:p>
        </p:txBody>
      </p:sp>
      <p:sp>
        <p:nvSpPr>
          <p:cNvPr id="4" name="Slayt Numarası Yer Tutucusu 3"/>
          <p:cNvSpPr>
            <a:spLocks noGrp="1"/>
          </p:cNvSpPr>
          <p:nvPr>
            <p:ph type="sldNum" sz="quarter" idx="12"/>
          </p:nvPr>
        </p:nvSpPr>
        <p:spPr/>
        <p:txBody>
          <a:bodyPr/>
          <a:lstStyle/>
          <a:p>
            <a:fld id="{074B379A-8968-4E49-B7C7-EB6E50A494BB}" type="slidenum">
              <a:rPr lang="en-US" smtClean="0"/>
              <a:pPr/>
              <a:t>3</a:t>
            </a:fld>
            <a:r>
              <a:rPr lang="tr-TR" dirty="0" smtClean="0"/>
              <a:t>/28</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9587" y="1885950"/>
            <a:ext cx="7415719" cy="41713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Altbilgi Yer Tutucusu 5"/>
          <p:cNvSpPr>
            <a:spLocks noGrp="1"/>
          </p:cNvSpPr>
          <p:nvPr>
            <p:ph type="ftr" sz="quarter" idx="11"/>
          </p:nvPr>
        </p:nvSpPr>
        <p:spPr>
          <a:xfrm>
            <a:off x="2843808" y="6356350"/>
            <a:ext cx="3024336" cy="365125"/>
          </a:xfrm>
        </p:spPr>
        <p:txBody>
          <a:bodyPr/>
          <a:lstStyle/>
          <a:p>
            <a:r>
              <a:rPr lang="tr-TR" noProof="0" dirty="0" smtClean="0"/>
              <a:t>4006-TÜBİTAK Bilim Fuarları Destekleme Programı</a:t>
            </a:r>
            <a:endParaRPr lang="tr-TR" noProof="0" dirty="0"/>
          </a:p>
        </p:txBody>
      </p:sp>
    </p:spTree>
    <p:extLst>
      <p:ext uri="{BB962C8B-B14F-4D97-AF65-F5344CB8AC3E}">
        <p14:creationId xmlns:p14="http://schemas.microsoft.com/office/powerpoint/2010/main" xmlns="" val="362656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4006 Bilim Fuarları</a:t>
            </a:r>
          </a:p>
        </p:txBody>
      </p:sp>
      <p:sp>
        <p:nvSpPr>
          <p:cNvPr id="4" name="Slayt Numarası Yer Tutucusu 3"/>
          <p:cNvSpPr>
            <a:spLocks noGrp="1"/>
          </p:cNvSpPr>
          <p:nvPr>
            <p:ph type="sldNum" sz="quarter" idx="12"/>
          </p:nvPr>
        </p:nvSpPr>
        <p:spPr/>
        <p:txBody>
          <a:bodyPr/>
          <a:lstStyle/>
          <a:p>
            <a:fld id="{074B379A-8968-4E49-B7C7-EB6E50A494BB}" type="slidenum">
              <a:rPr lang="en-US" smtClean="0"/>
              <a:pPr/>
              <a:t>4</a:t>
            </a:fld>
            <a:r>
              <a:rPr lang="tr-TR" dirty="0" smtClean="0"/>
              <a:t>/28</a:t>
            </a:r>
            <a:endParaRPr lang="en-US" dirty="0"/>
          </a:p>
        </p:txBody>
      </p:sp>
      <p:sp>
        <p:nvSpPr>
          <p:cNvPr id="5" name="Dikdörtgen 4"/>
          <p:cNvSpPr/>
          <p:nvPr/>
        </p:nvSpPr>
        <p:spPr>
          <a:xfrm>
            <a:off x="251520" y="1124744"/>
            <a:ext cx="7956376"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spcBef>
                <a:spcPts val="0"/>
              </a:spcBef>
            </a:pPr>
            <a:r>
              <a:rPr lang="tr-TR" sz="2400" b="1" dirty="0" smtClean="0"/>
              <a:t>5 </a:t>
            </a:r>
            <a:r>
              <a:rPr lang="tr-TR" sz="2400" b="1" dirty="0"/>
              <a:t>- 12. sınıf öğrencilerinin öğretim programı çerçevesinde ve kendi ilgi alanları doğrultusunda belirledikleri konular üzerine araştırma yaparak araştırmalarının sonuçlarını sergileyebilecekleri ve eğlenerek öğrenebilecekleri bir ortam </a:t>
            </a:r>
            <a:r>
              <a:rPr lang="tr-TR" sz="2400" b="1" dirty="0" smtClean="0"/>
              <a:t>sunar</a:t>
            </a:r>
            <a:r>
              <a:rPr lang="tr-TR" sz="2400" b="1" dirty="0"/>
              <a:t>.</a:t>
            </a:r>
          </a:p>
        </p:txBody>
      </p:sp>
      <p:sp>
        <p:nvSpPr>
          <p:cNvPr id="6" name="Altbilgi Yer Tutucusu 5"/>
          <p:cNvSpPr>
            <a:spLocks noGrp="1"/>
          </p:cNvSpPr>
          <p:nvPr>
            <p:ph type="ftr" sz="quarter" idx="11"/>
          </p:nvPr>
        </p:nvSpPr>
        <p:spPr/>
        <p:txBody>
          <a:bodyPr/>
          <a:lstStyle/>
          <a:p>
            <a:r>
              <a:rPr lang="tr-TR" noProof="0" dirty="0" smtClean="0"/>
              <a:t>4006-TÜBİTAK Bilim Fuarları Destekleme Programı</a:t>
            </a:r>
            <a:endParaRPr lang="tr-TR" noProof="0" dirty="0"/>
          </a:p>
        </p:txBody>
      </p:sp>
    </p:spTree>
    <p:extLst>
      <p:ext uri="{BB962C8B-B14F-4D97-AF65-F5344CB8AC3E}">
        <p14:creationId xmlns:p14="http://schemas.microsoft.com/office/powerpoint/2010/main" xmlns="" val="336792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LineDrawing/>
                    </a14:imgEffect>
                    <a14:imgEffect>
                      <a14:brightnessContrast bright="43000" contrast="35000"/>
                    </a14:imgEffect>
                  </a14:imgLayer>
                </a14:imgProps>
              </a:ext>
              <a:ext uri="{28A0092B-C50C-407E-A947-70E740481C1C}">
                <a14:useLocalDpi xmlns:a14="http://schemas.microsoft.com/office/drawing/2010/main" xmlns="" val="0"/>
              </a:ext>
            </a:extLst>
          </a:blip>
          <a:srcRect/>
          <a:stretch>
            <a:fillRect/>
          </a:stretch>
        </p:blipFill>
        <p:spPr bwMode="auto">
          <a:xfrm>
            <a:off x="2123728" y="1790201"/>
            <a:ext cx="5413123" cy="3635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323528" y="836712"/>
            <a:ext cx="7848872" cy="4745915"/>
          </a:xfrm>
          <a:prstGeom prst="rect">
            <a:avLst/>
          </a:prstGeom>
        </p:spPr>
        <p:txBody>
          <a:bodyPr wrap="square">
            <a:spAutoFit/>
          </a:bodyPr>
          <a:lstStyle/>
          <a:p>
            <a:pPr algn="just">
              <a:lnSpc>
                <a:spcPct val="180000"/>
              </a:lnSpc>
            </a:pPr>
            <a:r>
              <a:rPr lang="tr-TR" sz="2400" b="1" u="sng" dirty="0" smtClean="0">
                <a:solidFill>
                  <a:srgbClr val="A50021"/>
                </a:solidFill>
              </a:rPr>
              <a:t>AMACI</a:t>
            </a:r>
            <a:endParaRPr lang="tr-TR" sz="2400" b="1" u="sng" dirty="0">
              <a:solidFill>
                <a:srgbClr val="A50021"/>
              </a:solidFill>
            </a:endParaRPr>
          </a:p>
          <a:p>
            <a:pPr marL="457200" indent="-457200" algn="just">
              <a:lnSpc>
                <a:spcPct val="180000"/>
              </a:lnSpc>
              <a:buFont typeface="Arial" pitchFamily="34" charset="0"/>
              <a:buChar char="•"/>
            </a:pPr>
            <a:r>
              <a:rPr lang="tr-TR" sz="2400" b="1" dirty="0"/>
              <a:t>Bilimin ve bilimsel çalışmaların yeni nesiller tarafından benimsenmesi ve teşvik </a:t>
            </a:r>
            <a:r>
              <a:rPr lang="tr-TR" sz="2400" b="1" dirty="0" smtClean="0"/>
              <a:t>edilmesi </a:t>
            </a:r>
          </a:p>
          <a:p>
            <a:pPr marL="457200" indent="-457200" algn="just">
              <a:lnSpc>
                <a:spcPct val="180000"/>
              </a:lnSpc>
              <a:buFont typeface="Arial" pitchFamily="34" charset="0"/>
              <a:buChar char="•"/>
            </a:pPr>
            <a:r>
              <a:rPr lang="tr-TR" sz="2400" b="1" dirty="0" smtClean="0"/>
              <a:t>Bilimin </a:t>
            </a:r>
            <a:r>
              <a:rPr lang="tr-TR" sz="2400" b="1" dirty="0"/>
              <a:t>günlük hayatla </a:t>
            </a:r>
            <a:r>
              <a:rPr lang="tr-TR" sz="2400" b="1" dirty="0" smtClean="0"/>
              <a:t>ilişkilendirilmesi</a:t>
            </a:r>
          </a:p>
          <a:p>
            <a:pPr marL="457200" indent="-457200" algn="just">
              <a:lnSpc>
                <a:spcPct val="180000"/>
              </a:lnSpc>
              <a:buFont typeface="Arial" pitchFamily="34" charset="0"/>
              <a:buChar char="•"/>
            </a:pPr>
            <a:r>
              <a:rPr lang="tr-TR" sz="2400" b="1" dirty="0" smtClean="0"/>
              <a:t>Bilim </a:t>
            </a:r>
            <a:r>
              <a:rPr lang="tr-TR" sz="2400" b="1" dirty="0"/>
              <a:t>kültürünün </a:t>
            </a:r>
            <a:r>
              <a:rPr lang="tr-TR" sz="2400" b="1" dirty="0" smtClean="0"/>
              <a:t>yaygınlaştırılması</a:t>
            </a:r>
          </a:p>
          <a:p>
            <a:pPr marL="457200" indent="-457200" algn="just">
              <a:lnSpc>
                <a:spcPct val="180000"/>
              </a:lnSpc>
              <a:buFont typeface="Arial" pitchFamily="34" charset="0"/>
              <a:buChar char="•"/>
            </a:pPr>
            <a:r>
              <a:rPr lang="tr-TR" sz="2400" b="1" dirty="0"/>
              <a:t>Okul ortamının öğrenilen ve araştırılan dinamik bir yapıya </a:t>
            </a:r>
            <a:r>
              <a:rPr lang="tr-TR" sz="2400" b="1" dirty="0" smtClean="0"/>
              <a:t>dönüştürülmesi</a:t>
            </a:r>
            <a:endParaRPr lang="tr-TR" sz="2400" b="1" dirty="0"/>
          </a:p>
        </p:txBody>
      </p:sp>
      <p:sp>
        <p:nvSpPr>
          <p:cNvPr id="2" name="Başlık 1"/>
          <p:cNvSpPr>
            <a:spLocks noGrp="1"/>
          </p:cNvSpPr>
          <p:nvPr>
            <p:ph type="title"/>
          </p:nvPr>
        </p:nvSpPr>
        <p:spPr/>
        <p:txBody>
          <a:bodyPr/>
          <a:lstStyle/>
          <a:p>
            <a:r>
              <a:rPr lang="tr-TR" dirty="0" smtClean="0"/>
              <a:t>4006 Bilim Fuarları</a:t>
            </a:r>
            <a:endParaRPr lang="tr-TR"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5</a:t>
            </a:fld>
            <a:r>
              <a:rPr lang="tr-TR" dirty="0" smtClean="0"/>
              <a:t>/28</a:t>
            </a:r>
            <a:endParaRPr lang="en-US" dirty="0"/>
          </a:p>
        </p:txBody>
      </p:sp>
      <p:sp>
        <p:nvSpPr>
          <p:cNvPr id="6" name="Altbilgi Yer Tutucusu 5"/>
          <p:cNvSpPr>
            <a:spLocks noGrp="1"/>
          </p:cNvSpPr>
          <p:nvPr>
            <p:ph type="ftr" sz="quarter" idx="11"/>
          </p:nvPr>
        </p:nvSpPr>
        <p:spPr/>
        <p:txBody>
          <a:bodyPr/>
          <a:lstStyle/>
          <a:p>
            <a:r>
              <a:rPr lang="tr-TR" noProof="0" smtClean="0"/>
              <a:t>4006-TÜBİTAK Bilim Fuarları Destekleme Programı</a:t>
            </a:r>
            <a:endParaRPr lang="tr-TR" noProof="0" dirty="0"/>
          </a:p>
        </p:txBody>
      </p:sp>
    </p:spTree>
    <p:extLst>
      <p:ext uri="{BB962C8B-B14F-4D97-AF65-F5344CB8AC3E}">
        <p14:creationId xmlns:p14="http://schemas.microsoft.com/office/powerpoint/2010/main" xmlns="" val="396396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LineDrawing/>
                    </a14:imgEffect>
                    <a14:imgEffect>
                      <a14:brightnessContrast bright="43000" contrast="35000"/>
                    </a14:imgEffect>
                  </a14:imgLayer>
                </a14:imgProps>
              </a:ext>
              <a:ext uri="{28A0092B-C50C-407E-A947-70E740481C1C}">
                <a14:useLocalDpi xmlns:a14="http://schemas.microsoft.com/office/drawing/2010/main" xmlns="" val="0"/>
              </a:ext>
            </a:extLst>
          </a:blip>
          <a:srcRect/>
          <a:stretch>
            <a:fillRect/>
          </a:stretch>
        </p:blipFill>
        <p:spPr bwMode="auto">
          <a:xfrm>
            <a:off x="2123728" y="1790201"/>
            <a:ext cx="5413123" cy="3635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2860" y="764704"/>
            <a:ext cx="9146859" cy="3046988"/>
          </a:xfrm>
          <a:prstGeom prst="rect">
            <a:avLst/>
          </a:prstGeom>
        </p:spPr>
        <p:txBody>
          <a:bodyPr wrap="square">
            <a:spAutoFit/>
          </a:bodyPr>
          <a:lstStyle/>
          <a:p>
            <a:pPr marL="457200" indent="-457200" algn="just">
              <a:lnSpc>
                <a:spcPct val="200000"/>
              </a:lnSpc>
              <a:spcBef>
                <a:spcPts val="0"/>
              </a:spcBef>
              <a:buFont typeface="Arial" pitchFamily="34" charset="0"/>
              <a:buChar char="•"/>
            </a:pPr>
            <a:r>
              <a:rPr lang="tr-TR" sz="2400" b="1" dirty="0" smtClean="0"/>
              <a:t>Araştırma </a:t>
            </a:r>
            <a:r>
              <a:rPr lang="tr-TR" sz="2400" b="1" dirty="0"/>
              <a:t>tekniklerinin, raporlamanın ve sunum becerilerinin tabana yayılarak genç bireylere </a:t>
            </a:r>
            <a:r>
              <a:rPr lang="tr-TR" sz="2400" b="1" dirty="0" smtClean="0"/>
              <a:t>kazandırılması </a:t>
            </a:r>
          </a:p>
          <a:p>
            <a:pPr marL="457200" indent="-457200" algn="just">
              <a:lnSpc>
                <a:spcPct val="200000"/>
              </a:lnSpc>
              <a:buFont typeface="Arial" pitchFamily="34" charset="0"/>
              <a:buChar char="•"/>
            </a:pPr>
            <a:r>
              <a:rPr lang="tr-TR" sz="2400" b="1" dirty="0"/>
              <a:t>Farklı bilişsel, </a:t>
            </a:r>
            <a:r>
              <a:rPr lang="tr-TR" sz="2400" b="1" dirty="0" err="1"/>
              <a:t>duyuşsal</a:t>
            </a:r>
            <a:r>
              <a:rPr lang="tr-TR" sz="2400" b="1" dirty="0"/>
              <a:t> ve </a:t>
            </a:r>
            <a:r>
              <a:rPr lang="tr-TR" sz="2400" b="1" dirty="0" err="1"/>
              <a:t>psikomotor</a:t>
            </a:r>
            <a:r>
              <a:rPr lang="tr-TR" sz="2400" b="1" dirty="0"/>
              <a:t> seviyedeki her çocuğa proje yapma fırsatının </a:t>
            </a:r>
            <a:r>
              <a:rPr lang="tr-TR" sz="2400" b="1" dirty="0" smtClean="0"/>
              <a:t>sunulması</a:t>
            </a:r>
            <a:endParaRPr lang="tr-TR" sz="2400" b="1" dirty="0"/>
          </a:p>
        </p:txBody>
      </p:sp>
      <p:sp>
        <p:nvSpPr>
          <p:cNvPr id="2" name="Başlık 1"/>
          <p:cNvSpPr>
            <a:spLocks noGrp="1"/>
          </p:cNvSpPr>
          <p:nvPr>
            <p:ph type="title"/>
          </p:nvPr>
        </p:nvSpPr>
        <p:spPr/>
        <p:txBody>
          <a:bodyPr/>
          <a:lstStyle/>
          <a:p>
            <a:r>
              <a:rPr lang="tr-TR" dirty="0" smtClean="0"/>
              <a:t>4006 Bilim Fuarları</a:t>
            </a:r>
            <a:endParaRPr lang="tr-TR"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6</a:t>
            </a:fld>
            <a:r>
              <a:rPr lang="tr-TR" dirty="0" smtClean="0"/>
              <a:t>/28</a:t>
            </a:r>
            <a:endParaRPr lang="en-US" dirty="0"/>
          </a:p>
        </p:txBody>
      </p:sp>
      <p:sp>
        <p:nvSpPr>
          <p:cNvPr id="6" name="Altbilgi Yer Tutucusu 5"/>
          <p:cNvSpPr>
            <a:spLocks noGrp="1"/>
          </p:cNvSpPr>
          <p:nvPr>
            <p:ph type="ftr" sz="quarter" idx="11"/>
          </p:nvPr>
        </p:nvSpPr>
        <p:spPr/>
        <p:txBody>
          <a:bodyPr/>
          <a:lstStyle/>
          <a:p>
            <a:r>
              <a:rPr lang="tr-TR" noProof="0" smtClean="0"/>
              <a:t>4006-TÜBİTAK Bilim Fuarları Destekleme Programı</a:t>
            </a:r>
            <a:endParaRPr lang="tr-TR" noProof="0" dirty="0"/>
          </a:p>
        </p:txBody>
      </p:sp>
    </p:spTree>
    <p:extLst>
      <p:ext uri="{BB962C8B-B14F-4D97-AF65-F5344CB8AC3E}">
        <p14:creationId xmlns:p14="http://schemas.microsoft.com/office/powerpoint/2010/main" xmlns="" val="378882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LineDrawing/>
                    </a14:imgEffect>
                    <a14:imgEffect>
                      <a14:brightnessContrast bright="43000" contrast="35000"/>
                    </a14:imgEffect>
                  </a14:imgLayer>
                </a14:imgProps>
              </a:ext>
              <a:ext uri="{28A0092B-C50C-407E-A947-70E740481C1C}">
                <a14:useLocalDpi xmlns:a14="http://schemas.microsoft.com/office/drawing/2010/main" xmlns="" val="0"/>
              </a:ext>
            </a:extLst>
          </a:blip>
          <a:srcRect/>
          <a:stretch>
            <a:fillRect/>
          </a:stretch>
        </p:blipFill>
        <p:spPr bwMode="auto">
          <a:xfrm>
            <a:off x="2123728" y="1790201"/>
            <a:ext cx="5413123" cy="3635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2860" y="764704"/>
            <a:ext cx="9146859" cy="3046988"/>
          </a:xfrm>
          <a:prstGeom prst="rect">
            <a:avLst/>
          </a:prstGeom>
        </p:spPr>
        <p:txBody>
          <a:bodyPr wrap="square">
            <a:spAutoFit/>
          </a:bodyPr>
          <a:lstStyle/>
          <a:p>
            <a:pPr marL="457200" indent="-457200" algn="just">
              <a:lnSpc>
                <a:spcPct val="200000"/>
              </a:lnSpc>
              <a:spcBef>
                <a:spcPts val="0"/>
              </a:spcBef>
              <a:buFont typeface="Arial" pitchFamily="34" charset="0"/>
              <a:buChar char="•"/>
            </a:pPr>
            <a:r>
              <a:rPr lang="tr-TR" sz="2400" b="1" dirty="0" smtClean="0"/>
              <a:t>Öğrencilere </a:t>
            </a:r>
            <a:r>
              <a:rPr lang="tr-TR" sz="2400" b="1" dirty="0"/>
              <a:t>işbirliği içerisinde proje yapma konusunda yeni ortam ve olanakların </a:t>
            </a:r>
            <a:r>
              <a:rPr lang="tr-TR" sz="2400" b="1" dirty="0" smtClean="0"/>
              <a:t>sağlanması </a:t>
            </a:r>
          </a:p>
          <a:p>
            <a:pPr marL="457200" indent="-457200" algn="just">
              <a:lnSpc>
                <a:spcPct val="200000"/>
              </a:lnSpc>
              <a:buFont typeface="Arial" pitchFamily="34" charset="0"/>
              <a:buChar char="•"/>
            </a:pPr>
            <a:r>
              <a:rPr lang="tr-TR" sz="2400" b="1" dirty="0"/>
              <a:t>Öğrenciler üzerindeki yarışma baskısının ortadan kaldırılarak proje yapmanın eğlenceli taraflarının ön plana </a:t>
            </a:r>
            <a:r>
              <a:rPr lang="tr-TR" sz="2400" b="1" dirty="0" smtClean="0"/>
              <a:t>çıkarılması</a:t>
            </a:r>
            <a:endParaRPr lang="tr-TR" sz="2400" b="1" dirty="0"/>
          </a:p>
        </p:txBody>
      </p:sp>
      <p:sp>
        <p:nvSpPr>
          <p:cNvPr id="2" name="Başlık 1"/>
          <p:cNvSpPr>
            <a:spLocks noGrp="1"/>
          </p:cNvSpPr>
          <p:nvPr>
            <p:ph type="title"/>
          </p:nvPr>
        </p:nvSpPr>
        <p:spPr/>
        <p:txBody>
          <a:bodyPr/>
          <a:lstStyle/>
          <a:p>
            <a:r>
              <a:rPr lang="tr-TR" dirty="0" smtClean="0"/>
              <a:t>4006 Bilim Fuarları</a:t>
            </a:r>
            <a:endParaRPr lang="tr-TR"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7</a:t>
            </a:fld>
            <a:r>
              <a:rPr lang="tr-TR" dirty="0" smtClean="0"/>
              <a:t>/28</a:t>
            </a:r>
            <a:endParaRPr lang="en-US" dirty="0"/>
          </a:p>
        </p:txBody>
      </p:sp>
      <p:sp>
        <p:nvSpPr>
          <p:cNvPr id="6" name="Altbilgi Yer Tutucusu 5"/>
          <p:cNvSpPr>
            <a:spLocks noGrp="1"/>
          </p:cNvSpPr>
          <p:nvPr>
            <p:ph type="ftr" sz="quarter" idx="11"/>
          </p:nvPr>
        </p:nvSpPr>
        <p:spPr/>
        <p:txBody>
          <a:bodyPr/>
          <a:lstStyle/>
          <a:p>
            <a:r>
              <a:rPr lang="tr-TR" noProof="0" smtClean="0"/>
              <a:t>4006-TÜBİTAK Bilim Fuarları Destekleme Programı</a:t>
            </a:r>
            <a:endParaRPr lang="tr-TR" noProof="0" dirty="0"/>
          </a:p>
        </p:txBody>
      </p:sp>
    </p:spTree>
    <p:extLst>
      <p:ext uri="{BB962C8B-B14F-4D97-AF65-F5344CB8AC3E}">
        <p14:creationId xmlns:p14="http://schemas.microsoft.com/office/powerpoint/2010/main" xmlns="" val="2000172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LineDrawing/>
                    </a14:imgEffect>
                    <a14:imgEffect>
                      <a14:brightnessContrast bright="43000" contrast="35000"/>
                    </a14:imgEffect>
                  </a14:imgLayer>
                </a14:imgProps>
              </a:ext>
              <a:ext uri="{28A0092B-C50C-407E-A947-70E740481C1C}">
                <a14:useLocalDpi xmlns:a14="http://schemas.microsoft.com/office/drawing/2010/main" xmlns="" val="0"/>
              </a:ext>
            </a:extLst>
          </a:blip>
          <a:srcRect/>
          <a:stretch>
            <a:fillRect/>
          </a:stretch>
        </p:blipFill>
        <p:spPr bwMode="auto">
          <a:xfrm>
            <a:off x="2123728" y="1790201"/>
            <a:ext cx="5413123" cy="3635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251520" y="1124744"/>
            <a:ext cx="8031244" cy="3046988"/>
          </a:xfrm>
          <a:prstGeom prst="rect">
            <a:avLst/>
          </a:prstGeom>
        </p:spPr>
        <p:txBody>
          <a:bodyPr wrap="square">
            <a:spAutoFit/>
          </a:bodyPr>
          <a:lstStyle/>
          <a:p>
            <a:pPr marL="457200" indent="-457200" algn="just">
              <a:lnSpc>
                <a:spcPct val="200000"/>
              </a:lnSpc>
              <a:spcBef>
                <a:spcPts val="0"/>
              </a:spcBef>
              <a:buFont typeface="Arial" pitchFamily="34" charset="0"/>
              <a:buChar char="•"/>
            </a:pPr>
            <a:r>
              <a:rPr lang="tr-TR" sz="2400" b="1" dirty="0" smtClean="0"/>
              <a:t>Gerçek </a:t>
            </a:r>
            <a:r>
              <a:rPr lang="tr-TR" sz="2400" b="1" dirty="0"/>
              <a:t>hayattaki soru ve sorunlara çözüm bulunmasında bilimsel çalışmaların ve bulguların öneminin öğrenciler tarafından </a:t>
            </a:r>
            <a:r>
              <a:rPr lang="tr-TR" sz="2400" b="1" dirty="0" smtClean="0"/>
              <a:t>uygulanarak </a:t>
            </a:r>
            <a:r>
              <a:rPr lang="tr-TR" sz="2400" b="1" dirty="0"/>
              <a:t>bilimsel çalışmalarla ilişkilendirilmesinin </a:t>
            </a:r>
            <a:r>
              <a:rPr lang="tr-TR" sz="2400" b="1" dirty="0" smtClean="0"/>
              <a:t>sağlanması</a:t>
            </a:r>
            <a:endParaRPr lang="tr-TR" sz="2400" b="1" dirty="0"/>
          </a:p>
        </p:txBody>
      </p:sp>
      <p:sp>
        <p:nvSpPr>
          <p:cNvPr id="2" name="Başlık 1"/>
          <p:cNvSpPr>
            <a:spLocks noGrp="1"/>
          </p:cNvSpPr>
          <p:nvPr>
            <p:ph type="title"/>
          </p:nvPr>
        </p:nvSpPr>
        <p:spPr/>
        <p:txBody>
          <a:bodyPr/>
          <a:lstStyle/>
          <a:p>
            <a:r>
              <a:rPr lang="tr-TR" dirty="0" smtClean="0"/>
              <a:t>4006 Bilim Fuarları</a:t>
            </a:r>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8</a:t>
            </a:fld>
            <a:r>
              <a:rPr lang="tr-TR" dirty="0" smtClean="0"/>
              <a:t>/28</a:t>
            </a:r>
            <a:endParaRPr lang="en-US" dirty="0"/>
          </a:p>
        </p:txBody>
      </p:sp>
    </p:spTree>
    <p:extLst>
      <p:ext uri="{BB962C8B-B14F-4D97-AF65-F5344CB8AC3E}">
        <p14:creationId xmlns:p14="http://schemas.microsoft.com/office/powerpoint/2010/main" xmlns="" val="499476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4006 </a:t>
            </a:r>
            <a:r>
              <a:rPr lang="tr-TR"/>
              <a:t>Bilim </a:t>
            </a:r>
            <a:r>
              <a:rPr lang="tr-TR" smtClean="0"/>
              <a:t>Fuarları </a:t>
            </a:r>
            <a:endParaRPr lang="tr-TR" dirty="0"/>
          </a:p>
        </p:txBody>
      </p:sp>
      <p:sp>
        <p:nvSpPr>
          <p:cNvPr id="3" name="Altbilgi Yer Tutucusu 2"/>
          <p:cNvSpPr>
            <a:spLocks noGrp="1"/>
          </p:cNvSpPr>
          <p:nvPr>
            <p:ph type="ftr" sz="quarter" idx="11"/>
          </p:nvPr>
        </p:nvSpPr>
        <p:spPr/>
        <p:txBody>
          <a:bodyPr/>
          <a:lstStyle/>
          <a:p>
            <a:r>
              <a:rPr lang="tr-TR" noProof="0" smtClean="0"/>
              <a:t>4006-TÜBİTAK Bilim Fuarları Destekleme Programı</a:t>
            </a:r>
            <a:endParaRPr lang="tr-TR" noProof="0" dirty="0"/>
          </a:p>
        </p:txBody>
      </p:sp>
      <p:sp>
        <p:nvSpPr>
          <p:cNvPr id="4" name="Slayt Numarası Yer Tutucusu 3"/>
          <p:cNvSpPr>
            <a:spLocks noGrp="1"/>
          </p:cNvSpPr>
          <p:nvPr>
            <p:ph type="sldNum" sz="quarter" idx="12"/>
          </p:nvPr>
        </p:nvSpPr>
        <p:spPr/>
        <p:txBody>
          <a:bodyPr/>
          <a:lstStyle/>
          <a:p>
            <a:fld id="{074B379A-8968-4E49-B7C7-EB6E50A494BB}" type="slidenum">
              <a:rPr lang="en-US" smtClean="0"/>
              <a:pPr/>
              <a:t>9</a:t>
            </a:fld>
            <a:r>
              <a:rPr lang="tr-TR" dirty="0" smtClean="0"/>
              <a:t>/28</a:t>
            </a:r>
            <a:endParaRPr lang="en-US" dirty="0"/>
          </a:p>
        </p:txBody>
      </p:sp>
      <p:sp>
        <p:nvSpPr>
          <p:cNvPr id="6" name="Dikdörtgen 5"/>
          <p:cNvSpPr/>
          <p:nvPr/>
        </p:nvSpPr>
        <p:spPr>
          <a:xfrm>
            <a:off x="0" y="476672"/>
            <a:ext cx="8820472" cy="4154984"/>
          </a:xfrm>
          <a:prstGeom prst="rect">
            <a:avLst/>
          </a:prstGeom>
        </p:spPr>
        <p:txBody>
          <a:bodyPr wrap="square">
            <a:spAutoFit/>
          </a:bodyPr>
          <a:lstStyle/>
          <a:p>
            <a:pPr algn="just">
              <a:lnSpc>
                <a:spcPct val="200000"/>
              </a:lnSpc>
            </a:pPr>
            <a:r>
              <a:rPr lang="tr-TR" sz="2400" b="1" u="sng" dirty="0" smtClean="0">
                <a:solidFill>
                  <a:srgbClr val="C00000"/>
                </a:solidFill>
              </a:rPr>
              <a:t>KAPSAMI</a:t>
            </a:r>
          </a:p>
          <a:p>
            <a:pPr algn="just">
              <a:lnSpc>
                <a:spcPct val="180000"/>
              </a:lnSpc>
            </a:pPr>
            <a:r>
              <a:rPr lang="tr-TR" sz="2400" b="1" dirty="0" smtClean="0"/>
              <a:t>Milli </a:t>
            </a:r>
            <a:r>
              <a:rPr lang="tr-TR" sz="2400" b="1" dirty="0"/>
              <a:t>Eğitim Bakanlığı’na bağlı bir devlet okulu veya Bilim ve Sanat Merkezi </a:t>
            </a:r>
            <a:r>
              <a:rPr lang="tr-TR" sz="2400" b="1" dirty="0" smtClean="0"/>
              <a:t>bünyesinde</a:t>
            </a:r>
            <a:r>
              <a:rPr lang="tr-TR" sz="2400" b="1" dirty="0"/>
              <a:t>, 5-12. sınıf öğrencileri tarafından </a:t>
            </a:r>
            <a:r>
              <a:rPr lang="tr-TR" sz="2400" b="1" u="sng" dirty="0"/>
              <a:t>proje yapma süreçleri takip </a:t>
            </a:r>
            <a:r>
              <a:rPr lang="tr-TR" sz="2400" b="1" u="sng" dirty="0" smtClean="0"/>
              <a:t>edilerek </a:t>
            </a:r>
            <a:r>
              <a:rPr lang="tr-TR" sz="2400" b="1" dirty="0"/>
              <a:t>hazırlanmış projelerden oluşan ve </a:t>
            </a:r>
            <a:r>
              <a:rPr lang="tr-TR" sz="2400" b="1" u="sng" dirty="0" smtClean="0"/>
              <a:t>yukarıdaki amaçlar </a:t>
            </a:r>
            <a:r>
              <a:rPr lang="tr-TR" sz="2400" b="1" u="sng" dirty="0"/>
              <a:t>çerçevesinde</a:t>
            </a:r>
            <a:r>
              <a:rPr lang="tr-TR" sz="2400" b="1" dirty="0"/>
              <a:t> düzenlenen proje sergileri </a:t>
            </a:r>
            <a:r>
              <a:rPr lang="tr-TR" sz="2400" b="1" dirty="0" smtClean="0"/>
              <a:t>TÜBİTAK </a:t>
            </a:r>
            <a:r>
              <a:rPr lang="tr-TR" sz="2400" b="1" dirty="0"/>
              <a:t>Bilim Fuarları kapsamında yer alabilir. </a:t>
            </a:r>
            <a:r>
              <a:rPr lang="tr-TR" sz="2400" b="1" dirty="0" smtClean="0"/>
              <a:t> </a:t>
            </a:r>
            <a:endParaRPr lang="tr-TR" sz="2400" b="1" dirty="0"/>
          </a:p>
        </p:txBody>
      </p:sp>
    </p:spTree>
    <p:extLst>
      <p:ext uri="{BB962C8B-B14F-4D97-AF65-F5344CB8AC3E}">
        <p14:creationId xmlns:p14="http://schemas.microsoft.com/office/powerpoint/2010/main" xmlns="" val="1527760634"/>
      </p:ext>
    </p:extLst>
  </p:cSld>
  <p:clrMapOvr>
    <a:masterClrMapping/>
  </p:clrMapOvr>
</p:sld>
</file>

<file path=ppt/theme/theme1.xml><?xml version="1.0" encoding="utf-8"?>
<a:theme xmlns:a="http://schemas.openxmlformats.org/drawingml/2006/main" name="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18077</TotalTime>
  <Words>986</Words>
  <Application>Microsoft Office PowerPoint</Application>
  <PresentationFormat>Ekran Gösterisi (4:3)</PresentationFormat>
  <Paragraphs>143</Paragraphs>
  <Slides>28</Slides>
  <Notes>1</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Ulusal Yenilik Sistemimizin Geleceği_2</vt:lpstr>
      <vt:lpstr>4006-TÜBİTAK BİLİM FUARLARI İyi ve Kötü Uygulamalar</vt:lpstr>
      <vt:lpstr>İÇERİK</vt:lpstr>
      <vt:lpstr>4006 Bilim Fuarları</vt:lpstr>
      <vt:lpstr>4006 Bilim Fuarları</vt:lpstr>
      <vt:lpstr>4006 Bilim Fuarları</vt:lpstr>
      <vt:lpstr>4006 Bilim Fuarları</vt:lpstr>
      <vt:lpstr>4006 Bilim Fuarları</vt:lpstr>
      <vt:lpstr>4006 Bilim Fuarları</vt:lpstr>
      <vt:lpstr>4006 Bilim Fuarları </vt:lpstr>
      <vt:lpstr>4006 Bilim Fuarları</vt:lpstr>
      <vt:lpstr>İyi Uygulama Örnekleri</vt:lpstr>
      <vt:lpstr>İyi Uygulama Örnekleri</vt:lpstr>
      <vt:lpstr>İyi Uygulama Örnekleri</vt:lpstr>
      <vt:lpstr>İyi Uygulama Örnekleri</vt:lpstr>
      <vt:lpstr>İyi Uygulama Örnekleri</vt:lpstr>
      <vt:lpstr>İyi Uygulama Örnekleri</vt:lpstr>
      <vt:lpstr>4006 Bilim Fuarları</vt:lpstr>
      <vt:lpstr>Kötü Uygulama Örnekleri</vt:lpstr>
      <vt:lpstr>Kötü Uygulama Örnekleri</vt:lpstr>
      <vt:lpstr>Kötü Uygulama Örnekleri</vt:lpstr>
      <vt:lpstr>Kötü Uygulama Örnekleri</vt:lpstr>
      <vt:lpstr>Kötü Uygulama Örnekleri</vt:lpstr>
      <vt:lpstr>Kötü Uygulama Örnekleri</vt:lpstr>
      <vt:lpstr>4006 Bilim Fuarlarına Bakış</vt:lpstr>
      <vt:lpstr>4006 Bilim Fuarlarına Bakış</vt:lpstr>
      <vt:lpstr>4006 Bilim Fuarlarına Bakış</vt:lpstr>
      <vt:lpstr>Sonuç</vt:lpstr>
      <vt:lpstr>TEŞEKKÜRLER</vt:lpstr>
    </vt:vector>
  </TitlesOfParts>
  <Company>Tubitak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 ve toplum</dc:title>
  <dc:creator>tubitak</dc:creator>
  <cp:lastModifiedBy>O.GokhanCAM</cp:lastModifiedBy>
  <cp:revision>1591</cp:revision>
  <cp:lastPrinted>2017-09-19T13:32:00Z</cp:lastPrinted>
  <dcterms:created xsi:type="dcterms:W3CDTF">2011-11-25T07:06:56Z</dcterms:created>
  <dcterms:modified xsi:type="dcterms:W3CDTF">2017-11-13T05:38:13Z</dcterms:modified>
</cp:coreProperties>
</file>