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316" r:id="rId12"/>
    <p:sldId id="269" r:id="rId13"/>
    <p:sldId id="270" r:id="rId14"/>
    <p:sldId id="271" r:id="rId15"/>
    <p:sldId id="272" r:id="rId16"/>
    <p:sldId id="273" r:id="rId17"/>
    <p:sldId id="317" r:id="rId18"/>
    <p:sldId id="318" r:id="rId19"/>
    <p:sldId id="319" r:id="rId20"/>
    <p:sldId id="320" r:id="rId21"/>
    <p:sldId id="321" r:id="rId22"/>
    <p:sldId id="322" r:id="rId23"/>
    <p:sldId id="31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DE448C1-6C76-4D36-AEE4-57CE57C95E93}" type="datetimeFigureOut">
              <a:rPr lang="tr-TR" smtClean="0"/>
              <a:t>28.11.2019</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06B0F0D3-9474-4B0D-997A-91A0471EB211}"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123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E448C1-6C76-4D36-AEE4-57CE57C95E93}"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B0F0D3-9474-4B0D-997A-91A0471EB211}"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4152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E448C1-6C76-4D36-AEE4-57CE57C95E93}"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B0F0D3-9474-4B0D-997A-91A0471EB211}"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219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DE448C1-6C76-4D36-AEE4-57CE57C95E93}"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B0F0D3-9474-4B0D-997A-91A0471EB211}"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9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DE448C1-6C76-4D36-AEE4-57CE57C95E93}" type="datetimeFigureOut">
              <a:rPr lang="tr-TR" smtClean="0"/>
              <a:t>28.11.2019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6B0F0D3-9474-4B0D-997A-91A0471EB211}"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708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DE448C1-6C76-4D36-AEE4-57CE57C95E93}" type="datetimeFigureOut">
              <a:rPr lang="tr-TR" smtClean="0"/>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B0F0D3-9474-4B0D-997A-91A0471EB211}"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008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DE448C1-6C76-4D36-AEE4-57CE57C95E93}" type="datetimeFigureOut">
              <a:rPr lang="tr-TR" smtClean="0"/>
              <a:t>28.11.2019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6B0F0D3-9474-4B0D-997A-91A0471EB211}"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9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DE448C1-6C76-4D36-AEE4-57CE57C95E93}" type="datetimeFigureOut">
              <a:rPr lang="tr-TR" smtClean="0"/>
              <a:t>28.11.2019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6B0F0D3-9474-4B0D-997A-91A0471EB211}"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276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448C1-6C76-4D36-AEE4-57CE57C95E93}" type="datetimeFigureOut">
              <a:rPr lang="tr-TR" smtClean="0"/>
              <a:t>28.11.2019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6B0F0D3-9474-4B0D-997A-91A0471EB211}" type="slidenum">
              <a:rPr lang="tr-TR" smtClean="0"/>
              <a:t>‹#›</a:t>
            </a:fld>
            <a:endParaRPr lang="tr-TR"/>
          </a:p>
        </p:txBody>
      </p:sp>
    </p:spTree>
    <p:extLst>
      <p:ext uri="{BB962C8B-B14F-4D97-AF65-F5344CB8AC3E}">
        <p14:creationId xmlns:p14="http://schemas.microsoft.com/office/powerpoint/2010/main" val="40729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DE448C1-6C76-4D36-AEE4-57CE57C95E93}" type="datetimeFigureOut">
              <a:rPr lang="tr-TR" smtClean="0"/>
              <a:t>28.11.2019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6B0F0D3-9474-4B0D-997A-91A0471EB211}"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272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DE448C1-6C76-4D36-AEE4-57CE57C95E93}" type="datetimeFigureOut">
              <a:rPr lang="tr-TR" smtClean="0"/>
              <a:t>28.11.2019</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06B0F0D3-9474-4B0D-997A-91A0471EB211}"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494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DE448C1-6C76-4D36-AEE4-57CE57C95E93}" type="datetimeFigureOut">
              <a:rPr lang="tr-TR" smtClean="0"/>
              <a:t>28.11.2019</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6B0F0D3-9474-4B0D-997A-91A0471EB211}"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623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DCDBA7-FE14-4F7B-9B65-59A5370D7B8D}"/>
              </a:ext>
            </a:extLst>
          </p:cNvPr>
          <p:cNvSpPr>
            <a:spLocks noGrp="1"/>
          </p:cNvSpPr>
          <p:nvPr>
            <p:ph type="ctrTitle"/>
          </p:nvPr>
        </p:nvSpPr>
        <p:spPr>
          <a:xfrm>
            <a:off x="2398643" y="802298"/>
            <a:ext cx="8656209" cy="2541431"/>
          </a:xfrm>
        </p:spPr>
        <p:txBody>
          <a:bodyPr>
            <a:normAutofit/>
          </a:bodyPr>
          <a:lstStyle/>
          <a:p>
            <a:r>
              <a:rPr lang="tr-TR" sz="4800" dirty="0"/>
              <a:t>Okul WEB SİTELERİ ve</a:t>
            </a:r>
            <a:br>
              <a:rPr lang="tr-TR" sz="4800" dirty="0"/>
            </a:br>
            <a:r>
              <a:rPr lang="tr-TR" sz="4800" dirty="0"/>
              <a:t>SOSYAL MEDYA HESAPLARI SORUMLULARI TOPLANTISI</a:t>
            </a:r>
          </a:p>
        </p:txBody>
      </p:sp>
      <p:sp>
        <p:nvSpPr>
          <p:cNvPr id="3" name="Alt Başlık 2">
            <a:extLst>
              <a:ext uri="{FF2B5EF4-FFF2-40B4-BE49-F238E27FC236}">
                <a16:creationId xmlns:a16="http://schemas.microsoft.com/office/drawing/2014/main" id="{7D1E4D74-13C1-4BE1-9056-16D0336DA061}"/>
              </a:ext>
            </a:extLst>
          </p:cNvPr>
          <p:cNvSpPr>
            <a:spLocks noGrp="1"/>
          </p:cNvSpPr>
          <p:nvPr>
            <p:ph type="subTitle" idx="1"/>
          </p:nvPr>
        </p:nvSpPr>
        <p:spPr>
          <a:xfrm>
            <a:off x="2398643" y="3531204"/>
            <a:ext cx="8656209" cy="977621"/>
          </a:xfrm>
        </p:spPr>
        <p:txBody>
          <a:bodyPr/>
          <a:lstStyle/>
          <a:p>
            <a:r>
              <a:rPr lang="tr-TR" dirty="0"/>
              <a:t>27/11/2019</a:t>
            </a:r>
          </a:p>
        </p:txBody>
      </p:sp>
    </p:spTree>
    <p:extLst>
      <p:ext uri="{BB962C8B-B14F-4D97-AF65-F5344CB8AC3E}">
        <p14:creationId xmlns:p14="http://schemas.microsoft.com/office/powerpoint/2010/main" val="1422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679B66-10F4-4E6D-84C8-1298BB7E0D64}"/>
              </a:ext>
            </a:extLst>
          </p:cNvPr>
          <p:cNvSpPr>
            <a:spLocks noGrp="1"/>
          </p:cNvSpPr>
          <p:nvPr>
            <p:ph type="title"/>
          </p:nvPr>
        </p:nvSpPr>
        <p:spPr/>
        <p:txBody>
          <a:bodyPr/>
          <a:lstStyle/>
          <a:p>
            <a:r>
              <a:rPr lang="tr-TR" dirty="0"/>
              <a:t>GÖRSELLİK</a:t>
            </a:r>
          </a:p>
        </p:txBody>
      </p:sp>
      <p:sp>
        <p:nvSpPr>
          <p:cNvPr id="3" name="İçerik Yer Tutucusu 2">
            <a:extLst>
              <a:ext uri="{FF2B5EF4-FFF2-40B4-BE49-F238E27FC236}">
                <a16:creationId xmlns:a16="http://schemas.microsoft.com/office/drawing/2014/main" id="{4914FC2E-41BB-4E38-A909-0AD3F4536D7D}"/>
              </a:ext>
            </a:extLst>
          </p:cNvPr>
          <p:cNvSpPr>
            <a:spLocks noGrp="1"/>
          </p:cNvSpPr>
          <p:nvPr>
            <p:ph idx="1"/>
          </p:nvPr>
        </p:nvSpPr>
        <p:spPr>
          <a:xfrm>
            <a:off x="1451579" y="2015732"/>
            <a:ext cx="10369360" cy="3921242"/>
          </a:xfrm>
        </p:spPr>
        <p:txBody>
          <a:bodyPr>
            <a:normAutofit/>
          </a:bodyPr>
          <a:lstStyle/>
          <a:p>
            <a:r>
              <a:rPr lang="tr-TR" sz="2400" dirty="0"/>
              <a:t>Haberin görsel unsurlarının; afiş, fotoğraf, resim vb. nitelikli olmasına özen gösterilmeli. </a:t>
            </a:r>
          </a:p>
          <a:p>
            <a:r>
              <a:rPr lang="tr-TR" sz="2400" dirty="0"/>
              <a:t>Web sayfalarımızda yer alan dijital içeriklerin tasarımında tipografi seçimi, metin renk uyumu, görsellerin yerleştirilmesi ve dil konusunda hassas davranılmalı</a:t>
            </a:r>
          </a:p>
          <a:p>
            <a:r>
              <a:rPr lang="tr-TR" sz="2400" dirty="0"/>
              <a:t>Fotoğraflar genel etik ilkelerine uygun davranılmalı</a:t>
            </a:r>
          </a:p>
          <a:p>
            <a:r>
              <a:rPr lang="tr-TR" sz="2400" dirty="0"/>
              <a:t>Her haber için en fazla 10 fotoğraf kullanılmalı</a:t>
            </a:r>
          </a:p>
          <a:p>
            <a:r>
              <a:rPr lang="tr-TR" sz="2400" dirty="0"/>
              <a:t>Fotoğraf kalitesine dikkat edilmeli, düşük çözünürlüklü fotoğraflar </a:t>
            </a:r>
            <a:r>
              <a:rPr lang="tr-TR" sz="2400" u="sng" dirty="0"/>
              <a:t>kullanılmamalı</a:t>
            </a:r>
          </a:p>
        </p:txBody>
      </p:sp>
    </p:spTree>
    <p:extLst>
      <p:ext uri="{BB962C8B-B14F-4D97-AF65-F5344CB8AC3E}">
        <p14:creationId xmlns:p14="http://schemas.microsoft.com/office/powerpoint/2010/main" val="24593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E0BE83-E919-43F6-B5E7-77C54067215C}"/>
              </a:ext>
            </a:extLst>
          </p:cNvPr>
          <p:cNvSpPr>
            <a:spLocks noGrp="1"/>
          </p:cNvSpPr>
          <p:nvPr>
            <p:ph type="title"/>
          </p:nvPr>
        </p:nvSpPr>
        <p:spPr/>
        <p:txBody>
          <a:bodyPr/>
          <a:lstStyle/>
          <a:p>
            <a:r>
              <a:rPr lang="tr-TR" dirty="0"/>
              <a:t>OKUL Web SİTELERİ GÜNCEL DURUM</a:t>
            </a:r>
          </a:p>
        </p:txBody>
      </p:sp>
      <p:sp>
        <p:nvSpPr>
          <p:cNvPr id="3" name="Metin Yer Tutucusu 2">
            <a:extLst>
              <a:ext uri="{FF2B5EF4-FFF2-40B4-BE49-F238E27FC236}">
                <a16:creationId xmlns:a16="http://schemas.microsoft.com/office/drawing/2014/main" id="{DA59BCC4-94EB-4273-B6AC-CA29F595D095}"/>
              </a:ext>
            </a:extLst>
          </p:cNvPr>
          <p:cNvSpPr>
            <a:spLocks noGrp="1"/>
          </p:cNvSpPr>
          <p:nvPr>
            <p:ph type="body" idx="1"/>
          </p:nvPr>
        </p:nvSpPr>
        <p:spPr/>
        <p:txBody>
          <a:bodyPr/>
          <a:lstStyle/>
          <a:p>
            <a:r>
              <a:rPr lang="tr-TR" dirty="0"/>
              <a:t>27/11/2019</a:t>
            </a:r>
          </a:p>
        </p:txBody>
      </p:sp>
    </p:spTree>
    <p:extLst>
      <p:ext uri="{BB962C8B-B14F-4D97-AF65-F5344CB8AC3E}">
        <p14:creationId xmlns:p14="http://schemas.microsoft.com/office/powerpoint/2010/main" val="416659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A37FAC0-F0CD-4404-959B-8DC0B0D25D69}"/>
              </a:ext>
            </a:extLst>
          </p:cNvPr>
          <p:cNvPicPr>
            <a:picLocks noChangeAspect="1"/>
          </p:cNvPicPr>
          <p:nvPr/>
        </p:nvPicPr>
        <p:blipFill rotWithShape="1">
          <a:blip r:embed="rId2">
            <a:extLst>
              <a:ext uri="{28A0092B-C50C-407E-A947-70E740481C1C}">
                <a14:useLocalDpi xmlns:a14="http://schemas.microsoft.com/office/drawing/2010/main" val="0"/>
              </a:ext>
            </a:extLst>
          </a:blip>
          <a:srcRect l="2625" t="1546"/>
          <a:stretch/>
        </p:blipFill>
        <p:spPr>
          <a:xfrm>
            <a:off x="982557" y="-3786"/>
            <a:ext cx="10241665" cy="6751983"/>
          </a:xfrm>
          <a:prstGeom prst="rect">
            <a:avLst/>
          </a:prstGeom>
        </p:spPr>
      </p:pic>
    </p:spTree>
    <p:extLst>
      <p:ext uri="{BB962C8B-B14F-4D97-AF65-F5344CB8AC3E}">
        <p14:creationId xmlns:p14="http://schemas.microsoft.com/office/powerpoint/2010/main" val="290895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4C9DFF5-4ED7-4B78-88F2-7D1D39FD3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86" y="0"/>
            <a:ext cx="10266028" cy="6858000"/>
          </a:xfrm>
          <a:prstGeom prst="rect">
            <a:avLst/>
          </a:prstGeom>
        </p:spPr>
      </p:pic>
    </p:spTree>
    <p:extLst>
      <p:ext uri="{BB962C8B-B14F-4D97-AF65-F5344CB8AC3E}">
        <p14:creationId xmlns:p14="http://schemas.microsoft.com/office/powerpoint/2010/main" val="414294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5C7C83A-EE3D-4A50-8B89-9F8966FF4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86" y="0"/>
            <a:ext cx="10266028" cy="6858000"/>
          </a:xfrm>
          <a:prstGeom prst="rect">
            <a:avLst/>
          </a:prstGeom>
        </p:spPr>
      </p:pic>
    </p:spTree>
    <p:extLst>
      <p:ext uri="{BB962C8B-B14F-4D97-AF65-F5344CB8AC3E}">
        <p14:creationId xmlns:p14="http://schemas.microsoft.com/office/powerpoint/2010/main" val="1002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B82B815-E941-47BC-BF21-4FB99659B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86" y="0"/>
            <a:ext cx="10266028" cy="6858000"/>
          </a:xfrm>
          <a:prstGeom prst="rect">
            <a:avLst/>
          </a:prstGeom>
        </p:spPr>
      </p:pic>
    </p:spTree>
    <p:extLst>
      <p:ext uri="{BB962C8B-B14F-4D97-AF65-F5344CB8AC3E}">
        <p14:creationId xmlns:p14="http://schemas.microsoft.com/office/powerpoint/2010/main" val="269643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EB3DD3A-9CB0-4646-9A49-78E191F18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9801"/>
            <a:ext cx="12192000" cy="5118398"/>
          </a:xfrm>
          <a:prstGeom prst="rect">
            <a:avLst/>
          </a:prstGeom>
        </p:spPr>
      </p:pic>
    </p:spTree>
    <p:extLst>
      <p:ext uri="{BB962C8B-B14F-4D97-AF65-F5344CB8AC3E}">
        <p14:creationId xmlns:p14="http://schemas.microsoft.com/office/powerpoint/2010/main" val="197639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451579" y="2015733"/>
            <a:ext cx="9603275" cy="1893658"/>
          </a:xfrm>
        </p:spPr>
        <p:txBody>
          <a:bodyPr>
            <a:noAutofit/>
          </a:bodyPr>
          <a:lstStyle/>
          <a:p>
            <a:pPr marL="0" indent="0">
              <a:buNone/>
            </a:pPr>
            <a:r>
              <a:rPr lang="tr-TR" dirty="0"/>
              <a:t>Türkiye Cumhuriyeti Anayasasının 20 </a:t>
            </a:r>
            <a:r>
              <a:rPr lang="tr-TR" dirty="0" err="1"/>
              <a:t>nci</a:t>
            </a:r>
            <a:r>
              <a:rPr lang="tr-TR" dirty="0"/>
              <a:t> maddesinde: “Herkes, kendisiyle ilgili kişisel verilerin korunmasını isteme hakkına sahiptir. Bu hak; kişinin kendisiyle ilgili kişisel veriler hakkında bilgilendirilme, bu verilere erişme, bunların düzeltilmesini veya silinmesini talep etme ve amaçları doğrultusunda kullanılıp kullanılmadığını öğrenmeyi de kapsar”</a:t>
            </a:r>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451578" y="4306956"/>
            <a:ext cx="10329605" cy="146972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tr-TR" dirty="0"/>
              <a:t>41 inci maddesinde: “Devlet, her türlü istismara ve şiddete karşı çocukları koruyucu tedbirleri alır.”</a:t>
            </a:r>
          </a:p>
        </p:txBody>
      </p:sp>
    </p:spTree>
    <p:extLst>
      <p:ext uri="{BB962C8B-B14F-4D97-AF65-F5344CB8AC3E}">
        <p14:creationId xmlns:p14="http://schemas.microsoft.com/office/powerpoint/2010/main" val="4881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451579" y="2015733"/>
            <a:ext cx="9603275" cy="1893658"/>
          </a:xfrm>
        </p:spPr>
        <p:txBody>
          <a:bodyPr>
            <a:noAutofit/>
          </a:bodyPr>
          <a:lstStyle/>
          <a:p>
            <a:pPr marL="0" indent="0">
              <a:buNone/>
            </a:pPr>
            <a:r>
              <a:rPr lang="tr-TR" dirty="0"/>
              <a:t>Çocuk Haklarına Dair Sözleşmenin 19 uncu maddesinde “Bu Sözleşme’ ye taraf devletler, çocuğun ana–babasının ya da onlardan yalnızca birinin, yasal vasi veya vasilerinin ya da bakımını üstlenen herhangi bir kişinin yanında iken … her türlü istismar ve kötü muameleye karşı korunması için; yasal, idari, toplumsal, eğitsel bütün önlemleri alırlar.”</a:t>
            </a:r>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451579" y="4108171"/>
            <a:ext cx="9706752" cy="146972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tr-TR" dirty="0"/>
              <a:t>29 uncu maddesinde “taraf devletler çocuk eğitiminin çocuğun kişiliğinin, yeteneklerinin, zihinsel ve bedensel yeteneklerinin mümkün olduğunca geliştirilmesi amacına yönelik olmasını kabul ederler.” </a:t>
            </a:r>
          </a:p>
        </p:txBody>
      </p:sp>
    </p:spTree>
    <p:extLst>
      <p:ext uri="{BB962C8B-B14F-4D97-AF65-F5344CB8AC3E}">
        <p14:creationId xmlns:p14="http://schemas.microsoft.com/office/powerpoint/2010/main" val="3610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385319" y="2015733"/>
            <a:ext cx="9603275" cy="1893658"/>
          </a:xfrm>
        </p:spPr>
        <p:txBody>
          <a:bodyPr>
            <a:noAutofit/>
          </a:bodyPr>
          <a:lstStyle/>
          <a:p>
            <a:pPr marL="0" indent="0">
              <a:buNone/>
            </a:pPr>
            <a:r>
              <a:rPr lang="tr-TR" dirty="0"/>
              <a:t>Türk Millî Eğitiminin Genel Amacı, “Türk Milletinin bütün fertlerini; Beden, zihin, ahlak, ruh ve duygu bakımlarından dengeli ve sağlıklı şekilde gelişmiş bir kişiliğe ve karaktere, hür ve bilimsel düşünme gücüne, geniş bir dünya görüşüne sahip, insan haklarına saygılı, kişilik ve teşebbüse değer veren, topluma karşı sorumluluk duyan; yapıcı, yaratıcı ve verimli kişiler olarak yetiştirmek.”</a:t>
            </a:r>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385318" y="4306956"/>
            <a:ext cx="10329605" cy="146972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tr-TR" dirty="0"/>
              <a:t>5237 sayılı Türk Ceza Kanunun 135 inci maddesinde: “Hukuka aykırı olarak kişisel verileri kaydeden kimseye altı aydan üç yıla kadar hapis cezası verilir.”</a:t>
            </a:r>
          </a:p>
        </p:txBody>
      </p:sp>
    </p:spTree>
    <p:extLst>
      <p:ext uri="{BB962C8B-B14F-4D97-AF65-F5344CB8AC3E}">
        <p14:creationId xmlns:p14="http://schemas.microsoft.com/office/powerpoint/2010/main" val="121897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p:txBody>
          <a:bodyPr/>
          <a:lstStyle/>
          <a:p>
            <a:br>
              <a:rPr lang="tr-TR" dirty="0"/>
            </a:br>
            <a:r>
              <a:rPr lang="tr-TR" dirty="0"/>
              <a:t> </a:t>
            </a:r>
            <a:r>
              <a:rPr lang="tr-TR" b="1" dirty="0"/>
              <a:t>OKUL İNTERNET SİTELERİ YÖNERGESİ </a:t>
            </a:r>
            <a:endParaRPr lang="tr-TR"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451579" y="2015733"/>
            <a:ext cx="9603275" cy="740720"/>
          </a:xfrm>
        </p:spPr>
        <p:txBody>
          <a:bodyPr/>
          <a:lstStyle/>
          <a:p>
            <a:pPr marL="0" indent="0">
              <a:buNone/>
            </a:pPr>
            <a:r>
              <a:rPr lang="tr-TR" dirty="0"/>
              <a:t> </a:t>
            </a:r>
            <a:r>
              <a:rPr lang="tr-TR" b="1" dirty="0"/>
              <a:t>İnternet sitesi yayın ekibi kaç kişiden oluşur?</a:t>
            </a:r>
            <a:endParaRPr lang="tr-TR" dirty="0"/>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451578" y="2916180"/>
            <a:ext cx="10329605" cy="2860506"/>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tr-TR" b="1" dirty="0"/>
              <a:t>a) İnternet sitesi yayın ekibi yöneticisi: </a:t>
            </a:r>
            <a:r>
              <a:rPr lang="tr-TR" dirty="0"/>
              <a:t>Okul müdürü, müdür başyardımcısı veya bir müdür yardımcısı, </a:t>
            </a:r>
          </a:p>
          <a:p>
            <a:r>
              <a:rPr lang="tr-TR" b="1" dirty="0"/>
              <a:t>b) İnternet sitesi yöneticisi: </a:t>
            </a:r>
            <a:r>
              <a:rPr lang="tr-TR" dirty="0"/>
              <a:t>Fatih Projesi BT rehber öğretmeni veya bilişim teknolojileri öğretmeni, </a:t>
            </a:r>
          </a:p>
          <a:p>
            <a:r>
              <a:rPr lang="tr-TR" b="1" dirty="0"/>
              <a:t>c) Editör: </a:t>
            </a:r>
            <a:r>
              <a:rPr lang="tr-TR" dirty="0"/>
              <a:t>Türkçe veya Türk dili ve edebiyatı öğretmeni, </a:t>
            </a:r>
          </a:p>
          <a:p>
            <a:r>
              <a:rPr lang="tr-TR" b="1" dirty="0"/>
              <a:t>ç) Danışman: </a:t>
            </a:r>
            <a:r>
              <a:rPr lang="tr-TR" dirty="0"/>
              <a:t>Rehberlik öğretmeninden oluşur. </a:t>
            </a:r>
          </a:p>
        </p:txBody>
      </p:sp>
    </p:spTree>
    <p:extLst>
      <p:ext uri="{BB962C8B-B14F-4D97-AF65-F5344CB8AC3E}">
        <p14:creationId xmlns:p14="http://schemas.microsoft.com/office/powerpoint/2010/main" val="16166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385319" y="2015733"/>
            <a:ext cx="9603275" cy="1469729"/>
          </a:xfrm>
        </p:spPr>
        <p:txBody>
          <a:bodyPr>
            <a:noAutofit/>
          </a:bodyPr>
          <a:lstStyle/>
          <a:p>
            <a:pPr marL="0" indent="0">
              <a:buNone/>
            </a:pPr>
            <a:r>
              <a:rPr lang="tr-TR" dirty="0"/>
              <a:t>136 </a:t>
            </a:r>
            <a:r>
              <a:rPr lang="tr-TR" dirty="0" err="1"/>
              <a:t>ncı</a:t>
            </a:r>
            <a:r>
              <a:rPr lang="tr-TR" dirty="0"/>
              <a:t> maddesinde: “Kişisel verileri, hukuka aykırı olarak bir başkasına veren, yayan veya ele geçiren kişi, bir yıldan dört yıla kadar hapis cezası ile cezalandırılır.”</a:t>
            </a:r>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385319" y="3233633"/>
            <a:ext cx="9669535" cy="221300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tr-TR" dirty="0"/>
              <a:t>137 inci maddesinde: “(1) Yukarıdaki maddelerde tanımlanan suçların; </a:t>
            </a:r>
          </a:p>
          <a:p>
            <a:pPr marL="457200" indent="-457200">
              <a:buAutoNum type="alphaLcParenR"/>
            </a:pPr>
            <a:r>
              <a:rPr lang="tr-TR" dirty="0"/>
              <a:t>Kamu görevlisi tarafından ve görevinin verdiği yetki kötüye kullanılmak suretiyle, </a:t>
            </a:r>
          </a:p>
          <a:p>
            <a:pPr marL="457200" indent="-457200">
              <a:buAutoNum type="alphaLcParenR"/>
            </a:pPr>
            <a:r>
              <a:rPr lang="tr-TR" dirty="0"/>
              <a:t>Belli bir meslek ve sanatın sağladığı kolaylıktan yararlanmak suretiyle, işlenmesi hâlinde verilecek ceza yarı oranında artırılır.”</a:t>
            </a:r>
          </a:p>
        </p:txBody>
      </p:sp>
    </p:spTree>
    <p:extLst>
      <p:ext uri="{BB962C8B-B14F-4D97-AF65-F5344CB8AC3E}">
        <p14:creationId xmlns:p14="http://schemas.microsoft.com/office/powerpoint/2010/main" val="21809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385319" y="2015733"/>
            <a:ext cx="9603275" cy="1469729"/>
          </a:xfrm>
        </p:spPr>
        <p:txBody>
          <a:bodyPr>
            <a:noAutofit/>
          </a:bodyPr>
          <a:lstStyle/>
          <a:p>
            <a:pPr marL="0" indent="0">
              <a:buNone/>
            </a:pPr>
            <a:r>
              <a:rPr lang="tr-TR" dirty="0"/>
              <a:t>138 inci maddesinde: “Kanunların belirlediği sürelerin geçmiş olmasına karşın verileri sistem içinde yok etmekle yükümlü olanlara görevlerini yerine getirmediklerinde altı aydan bir yıla kadar hapis cezası verilir”</a:t>
            </a:r>
          </a:p>
        </p:txBody>
      </p:sp>
      <p:sp>
        <p:nvSpPr>
          <p:cNvPr id="4" name="İçerik Yer Tutucusu 2">
            <a:extLst>
              <a:ext uri="{FF2B5EF4-FFF2-40B4-BE49-F238E27FC236}">
                <a16:creationId xmlns:a16="http://schemas.microsoft.com/office/drawing/2014/main" id="{67930F37-F262-448D-876A-50DAF9AFCCBA}"/>
              </a:ext>
            </a:extLst>
          </p:cNvPr>
          <p:cNvSpPr txBox="1">
            <a:spLocks/>
          </p:cNvSpPr>
          <p:nvPr/>
        </p:nvSpPr>
        <p:spPr>
          <a:xfrm>
            <a:off x="1385319" y="3578196"/>
            <a:ext cx="9669535" cy="2213009"/>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tr-TR" dirty="0"/>
              <a:t>“Kişisel verilerin kaydedilmesi, verileri hukuka aykırı olarak verme veya ele geçirme ve verileri yok etmeme hariç, bu bölümde yer alan suçların soruşturulması ve kovuşturulması şikâyete bağlıdır. ”</a:t>
            </a:r>
          </a:p>
        </p:txBody>
      </p:sp>
    </p:spTree>
    <p:extLst>
      <p:ext uri="{BB962C8B-B14F-4D97-AF65-F5344CB8AC3E}">
        <p14:creationId xmlns:p14="http://schemas.microsoft.com/office/powerpoint/2010/main" val="6857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C8FA0-2A55-4C7B-A4DF-A681CEF7B722}"/>
              </a:ext>
            </a:extLst>
          </p:cNvPr>
          <p:cNvSpPr>
            <a:spLocks noGrp="1"/>
          </p:cNvSpPr>
          <p:nvPr>
            <p:ph type="title"/>
          </p:nvPr>
        </p:nvSpPr>
        <p:spPr>
          <a:xfrm>
            <a:off x="1451579" y="556696"/>
            <a:ext cx="9603275" cy="1205843"/>
          </a:xfrm>
        </p:spPr>
        <p:txBody>
          <a:bodyPr>
            <a:normAutofit fontScale="90000"/>
          </a:bodyPr>
          <a:lstStyle/>
          <a:p>
            <a:pPr algn="r"/>
            <a:br>
              <a:rPr lang="tr-TR" dirty="0"/>
            </a:br>
            <a:r>
              <a:rPr lang="tr-TR" dirty="0"/>
              <a:t> </a:t>
            </a:r>
            <a:r>
              <a:rPr lang="tr-TR" b="1" dirty="0"/>
              <a:t>OKULLARDA SOSYAL MEDYANIN KULLANILMASI</a:t>
            </a:r>
            <a:br>
              <a:rPr lang="tr-TR" b="1" dirty="0"/>
            </a:br>
            <a:r>
              <a:rPr lang="tr-TR" sz="2200" b="1" dirty="0"/>
              <a:t>07.03.2017 Tarihli Genelge</a:t>
            </a:r>
            <a:br>
              <a:rPr lang="tr-TR" sz="2200" b="1" dirty="0"/>
            </a:br>
            <a:endParaRPr lang="tr-TR" sz="2200" dirty="0"/>
          </a:p>
        </p:txBody>
      </p:sp>
      <p:sp>
        <p:nvSpPr>
          <p:cNvPr id="3" name="İçerik Yer Tutucusu 2">
            <a:extLst>
              <a:ext uri="{FF2B5EF4-FFF2-40B4-BE49-F238E27FC236}">
                <a16:creationId xmlns:a16="http://schemas.microsoft.com/office/drawing/2014/main" id="{AA9ABC1E-21DA-4CB8-9794-C51AB180EC7D}"/>
              </a:ext>
            </a:extLst>
          </p:cNvPr>
          <p:cNvSpPr>
            <a:spLocks noGrp="1"/>
          </p:cNvSpPr>
          <p:nvPr>
            <p:ph idx="1"/>
          </p:nvPr>
        </p:nvSpPr>
        <p:spPr>
          <a:xfrm>
            <a:off x="1385319" y="2015733"/>
            <a:ext cx="9603275" cy="3079729"/>
          </a:xfrm>
        </p:spPr>
        <p:txBody>
          <a:bodyPr>
            <a:noAutofit/>
          </a:bodyPr>
          <a:lstStyle/>
          <a:p>
            <a:pPr marL="0" indent="0">
              <a:buNone/>
            </a:pPr>
            <a:r>
              <a:rPr lang="tr-TR" dirty="0"/>
              <a:t>Zikredilen mevzuat hükümleri doğrultusunda il, ilçe, okul ve kurum yöneticileri tarafından, okul veya kurumlarında görev yapan tüm personel ile öğrenim gören öğrencilerin, kişilerle ilgili her türlü ses, yazı, görüntü ve video kayıtlarının internette veya farklı dijital ya da basılı ortamda hukuka aykırı şekilde paylaşılmasının Anayasaya, uluslararası sözleşmelere ve 1739 sayılı Kanununa aykırı olduğu; bu fiillerin Türk Ceza Kanununda suç olarak düzenlenmiş olduğu hususunda bilgilendirilmesi sağlanacak ve bu durumların önüne geçilmesi için gerekli önlemler alınacaktır</a:t>
            </a:r>
          </a:p>
        </p:txBody>
      </p:sp>
    </p:spTree>
    <p:extLst>
      <p:ext uri="{BB962C8B-B14F-4D97-AF65-F5344CB8AC3E}">
        <p14:creationId xmlns:p14="http://schemas.microsoft.com/office/powerpoint/2010/main" val="3916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D79AD8-ADA4-4A95-9938-A7991B41674C}"/>
              </a:ext>
            </a:extLst>
          </p:cNvPr>
          <p:cNvSpPr>
            <a:spLocks noGrp="1"/>
          </p:cNvSpPr>
          <p:nvPr>
            <p:ph type="ctrTitle" idx="4294967295"/>
          </p:nvPr>
        </p:nvSpPr>
        <p:spPr>
          <a:xfrm>
            <a:off x="703780" y="536645"/>
            <a:ext cx="10784440" cy="1782486"/>
          </a:xfrm>
        </p:spPr>
        <p:txBody>
          <a:bodyPr>
            <a:normAutofit fontScale="90000"/>
          </a:bodyPr>
          <a:lstStyle/>
          <a:p>
            <a:pPr algn="ctr"/>
            <a:r>
              <a:rPr lang="tr-TR" sz="4400" cap="none" dirty="0">
                <a:latin typeface="Adobe Garamond Pro Bold" panose="02020702060506020403" pitchFamily="18" charset="-94"/>
              </a:rPr>
              <a:t>Zor iş, </a:t>
            </a:r>
            <a:br>
              <a:rPr lang="tr-TR" sz="4400" cap="none" dirty="0">
                <a:latin typeface="Adobe Garamond Pro Bold" panose="02020702060506020403" pitchFamily="18" charset="-94"/>
              </a:rPr>
            </a:br>
            <a:r>
              <a:rPr lang="tr-TR" sz="4400" cap="none" dirty="0">
                <a:latin typeface="Adobe Garamond Pro Bold" panose="02020702060506020403" pitchFamily="18" charset="-94"/>
              </a:rPr>
              <a:t>zamanında yapılmayan</a:t>
            </a:r>
            <a:br>
              <a:rPr lang="tr-TR" sz="4400" cap="none" dirty="0">
                <a:latin typeface="Adobe Garamond Pro Bold" panose="02020702060506020403" pitchFamily="18" charset="-94"/>
              </a:rPr>
            </a:br>
            <a:r>
              <a:rPr lang="tr-TR" sz="4400" cap="none" dirty="0">
                <a:latin typeface="Adobe Garamond Pro Bold" panose="02020702060506020403" pitchFamily="18" charset="-94"/>
              </a:rPr>
              <a:t> kolay işlerin toplamıdır.</a:t>
            </a:r>
          </a:p>
        </p:txBody>
      </p:sp>
      <p:sp>
        <p:nvSpPr>
          <p:cNvPr id="4" name="Başlık 1">
            <a:extLst>
              <a:ext uri="{FF2B5EF4-FFF2-40B4-BE49-F238E27FC236}">
                <a16:creationId xmlns:a16="http://schemas.microsoft.com/office/drawing/2014/main" id="{297F3F7B-3EC8-4851-9F4F-8AE435FC347F}"/>
              </a:ext>
            </a:extLst>
          </p:cNvPr>
          <p:cNvSpPr txBox="1">
            <a:spLocks/>
          </p:cNvSpPr>
          <p:nvPr/>
        </p:nvSpPr>
        <p:spPr>
          <a:xfrm>
            <a:off x="703780" y="3253341"/>
            <a:ext cx="10784440" cy="17824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tr-TR" sz="4400" cap="none" dirty="0">
                <a:latin typeface="Adobe Garamond Pro Bold" panose="02020702060506020403" pitchFamily="18" charset="-94"/>
              </a:rPr>
              <a:t>Teşekkürler</a:t>
            </a:r>
          </a:p>
        </p:txBody>
      </p:sp>
    </p:spTree>
    <p:extLst>
      <p:ext uri="{BB962C8B-B14F-4D97-AF65-F5344CB8AC3E}">
        <p14:creationId xmlns:p14="http://schemas.microsoft.com/office/powerpoint/2010/main" val="5957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BD6AC-23D3-444D-B6B1-131CF0C99A59}"/>
              </a:ext>
            </a:extLst>
          </p:cNvPr>
          <p:cNvSpPr>
            <a:spLocks noGrp="1"/>
          </p:cNvSpPr>
          <p:nvPr>
            <p:ph type="title"/>
          </p:nvPr>
        </p:nvSpPr>
        <p:spPr>
          <a:xfrm>
            <a:off x="1451579" y="1245704"/>
            <a:ext cx="9603275" cy="608050"/>
          </a:xfrm>
        </p:spPr>
        <p:txBody>
          <a:bodyPr>
            <a:normAutofit/>
          </a:bodyPr>
          <a:lstStyle/>
          <a:p>
            <a:r>
              <a:rPr lang="tr-TR" sz="2800" b="1" dirty="0"/>
              <a:t>Panel kullanım ve içerik yönetim politikası </a:t>
            </a:r>
            <a:endParaRPr lang="tr-TR" sz="2800" dirty="0"/>
          </a:p>
        </p:txBody>
      </p:sp>
      <p:sp>
        <p:nvSpPr>
          <p:cNvPr id="3" name="İçerik Yer Tutucusu 2">
            <a:extLst>
              <a:ext uri="{FF2B5EF4-FFF2-40B4-BE49-F238E27FC236}">
                <a16:creationId xmlns:a16="http://schemas.microsoft.com/office/drawing/2014/main" id="{EC7F80FB-EB19-4C1B-A446-4A61686E4486}"/>
              </a:ext>
            </a:extLst>
          </p:cNvPr>
          <p:cNvSpPr>
            <a:spLocks noGrp="1"/>
          </p:cNvSpPr>
          <p:nvPr>
            <p:ph idx="1"/>
          </p:nvPr>
        </p:nvSpPr>
        <p:spPr/>
        <p:txBody>
          <a:bodyPr/>
          <a:lstStyle/>
          <a:p>
            <a:r>
              <a:rPr lang="tr-TR" dirty="0"/>
              <a:t>İnternet sitesi yayın ekibi yöneticisi, kurum MEBBİS kullanıcı adı ve şifresi ile panele giriş yaparak internet sitesi yayın ekibi kullanıcı hesaplarını oluşturur. </a:t>
            </a:r>
          </a:p>
          <a:p>
            <a:r>
              <a:rPr lang="tr-TR" dirty="0"/>
              <a:t>İçerik; hedef kitleye yönelik güncel, zengin ve tutarlı olur. </a:t>
            </a:r>
          </a:p>
          <a:p>
            <a:r>
              <a:rPr lang="tr-TR" dirty="0"/>
              <a:t>Okul internet sitelerinde yayınlanacak içerikler: internet sitesinin etkin ve verimli kullanımını sağlamak amacıyla okul tanıtımı, öğrencilerin çeşitli alanlardaki proje çalışmaları, kültürel, sanatsal ve sportif faaliyetleri, öğretmenlerin hazırladıkları özgün eğitim içerikleri, rehberlik çalışmaları ve benzeri içerikleri kapsar. </a:t>
            </a:r>
          </a:p>
          <a:p>
            <a:endParaRPr lang="tr-TR" dirty="0"/>
          </a:p>
          <a:p>
            <a:endParaRPr lang="tr-TR" dirty="0"/>
          </a:p>
        </p:txBody>
      </p:sp>
    </p:spTree>
    <p:extLst>
      <p:ext uri="{BB962C8B-B14F-4D97-AF65-F5344CB8AC3E}">
        <p14:creationId xmlns:p14="http://schemas.microsoft.com/office/powerpoint/2010/main" val="33465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BD6AC-23D3-444D-B6B1-131CF0C99A59}"/>
              </a:ext>
            </a:extLst>
          </p:cNvPr>
          <p:cNvSpPr>
            <a:spLocks noGrp="1"/>
          </p:cNvSpPr>
          <p:nvPr>
            <p:ph type="title"/>
          </p:nvPr>
        </p:nvSpPr>
        <p:spPr>
          <a:xfrm>
            <a:off x="1451579" y="1245704"/>
            <a:ext cx="9603275" cy="608050"/>
          </a:xfrm>
        </p:spPr>
        <p:txBody>
          <a:bodyPr>
            <a:normAutofit/>
          </a:bodyPr>
          <a:lstStyle/>
          <a:p>
            <a:r>
              <a:rPr lang="tr-TR" sz="2800" b="1" dirty="0"/>
              <a:t>Panel kullanım ve içerik yönetim politikası </a:t>
            </a:r>
            <a:endParaRPr lang="tr-TR" sz="2800" dirty="0"/>
          </a:p>
        </p:txBody>
      </p:sp>
      <p:sp>
        <p:nvSpPr>
          <p:cNvPr id="3" name="İçerik Yer Tutucusu 2">
            <a:extLst>
              <a:ext uri="{FF2B5EF4-FFF2-40B4-BE49-F238E27FC236}">
                <a16:creationId xmlns:a16="http://schemas.microsoft.com/office/drawing/2014/main" id="{EC7F80FB-EB19-4C1B-A446-4A61686E4486}"/>
              </a:ext>
            </a:extLst>
          </p:cNvPr>
          <p:cNvSpPr>
            <a:spLocks noGrp="1"/>
          </p:cNvSpPr>
          <p:nvPr>
            <p:ph idx="1"/>
          </p:nvPr>
        </p:nvSpPr>
        <p:spPr>
          <a:xfrm>
            <a:off x="1451579" y="2015732"/>
            <a:ext cx="9603275" cy="3596564"/>
          </a:xfrm>
        </p:spPr>
        <p:txBody>
          <a:bodyPr>
            <a:normAutofit lnSpcReduction="10000"/>
          </a:bodyPr>
          <a:lstStyle/>
          <a:p>
            <a:r>
              <a:rPr lang="tr-TR" dirty="0"/>
              <a:t>Haber kategorisindeki içerikler; ne, nerede, ne zaman, nasıl, niçin, kim (5N 1K) sorularına cevap verecek şekilde hazırlanır. </a:t>
            </a:r>
          </a:p>
          <a:p>
            <a:r>
              <a:rPr lang="tr-TR" dirty="0"/>
              <a:t>Başkanlık tarafından yapılacak duyuru ve uyarılar panelden takip edilerek ivedi şekilde uygulanır. </a:t>
            </a:r>
          </a:p>
          <a:p>
            <a:r>
              <a:rPr lang="tr-TR" dirty="0"/>
              <a:t>Benzer içerikler tek başlık altında veya liste şeklinde yayınlanır, içerik tekrarı yapılmaz. Bakanlığımız tarafından yürütülen projeler (MEBBİS, E-okul, www.meb.gov.tr, EBA ve benzeri) ve farklı sitelerde yer alan içerikler kopyalanarak tekrar oluşturacak şekilde yayınlanmaz ancak okulu ve hedef kitleyi doğrudan ilgilendiren içerikler alıntı olarak belirtilip, link verilerek yayınlanır. </a:t>
            </a:r>
          </a:p>
          <a:p>
            <a:endParaRPr lang="tr-TR" dirty="0"/>
          </a:p>
        </p:txBody>
      </p:sp>
    </p:spTree>
    <p:extLst>
      <p:ext uri="{BB962C8B-B14F-4D97-AF65-F5344CB8AC3E}">
        <p14:creationId xmlns:p14="http://schemas.microsoft.com/office/powerpoint/2010/main" val="59723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BD6AC-23D3-444D-B6B1-131CF0C99A59}"/>
              </a:ext>
            </a:extLst>
          </p:cNvPr>
          <p:cNvSpPr>
            <a:spLocks noGrp="1"/>
          </p:cNvSpPr>
          <p:nvPr>
            <p:ph type="title"/>
          </p:nvPr>
        </p:nvSpPr>
        <p:spPr>
          <a:xfrm>
            <a:off x="1451579" y="1245704"/>
            <a:ext cx="9603275" cy="608050"/>
          </a:xfrm>
        </p:spPr>
        <p:txBody>
          <a:bodyPr>
            <a:normAutofit/>
          </a:bodyPr>
          <a:lstStyle/>
          <a:p>
            <a:r>
              <a:rPr lang="tr-TR" sz="2800" b="1" dirty="0"/>
              <a:t>Panel kullanım ve içerik yönetim politikası </a:t>
            </a:r>
            <a:endParaRPr lang="tr-TR" sz="2800" dirty="0"/>
          </a:p>
        </p:txBody>
      </p:sp>
      <p:sp>
        <p:nvSpPr>
          <p:cNvPr id="3" name="İçerik Yer Tutucusu 2">
            <a:extLst>
              <a:ext uri="{FF2B5EF4-FFF2-40B4-BE49-F238E27FC236}">
                <a16:creationId xmlns:a16="http://schemas.microsoft.com/office/drawing/2014/main" id="{EC7F80FB-EB19-4C1B-A446-4A61686E4486}"/>
              </a:ext>
            </a:extLst>
          </p:cNvPr>
          <p:cNvSpPr>
            <a:spLocks noGrp="1"/>
          </p:cNvSpPr>
          <p:nvPr>
            <p:ph idx="1"/>
          </p:nvPr>
        </p:nvSpPr>
        <p:spPr>
          <a:xfrm>
            <a:off x="1451579" y="2015732"/>
            <a:ext cx="9603275" cy="3596564"/>
          </a:xfrm>
        </p:spPr>
        <p:txBody>
          <a:bodyPr>
            <a:normAutofit/>
          </a:bodyPr>
          <a:lstStyle/>
          <a:p>
            <a:r>
              <a:rPr lang="tr-TR" dirty="0"/>
              <a:t>İlan ve bildirim niteliğindeki içerikler duyurular bölümünde yayınlanır. </a:t>
            </a:r>
          </a:p>
          <a:p>
            <a:r>
              <a:rPr lang="tr-TR" dirty="0"/>
              <a:t>Doküman niteliğindeki içerikler menü içerisinde gruplanarak yayınlanır. </a:t>
            </a:r>
          </a:p>
          <a:p>
            <a:r>
              <a:rPr lang="tr-TR" dirty="0"/>
              <a:t>Kişisel verilerin korunması kapsamında; internet sitesinde kişiyi tam olarak belirlenebilir kılan (T.C. Kimlik No, anne-baba adı, iletişim ve ikametgâh bilgileri ve benzeri) bilgilerin yer aldığı listeler yayınlanmaz. </a:t>
            </a:r>
          </a:p>
          <a:p>
            <a:r>
              <a:rPr lang="tr-TR" b="1" u="sng" dirty="0"/>
              <a:t>Okul internet sitesinde yönetici, öğretmen, diğer personel ve öğrencilere ait görsellerin yayınlanabilmesi için ilgiliden </a:t>
            </a:r>
            <a:r>
              <a:rPr lang="tr-TR" b="1" u="sng" dirty="0" err="1"/>
              <a:t>muvafakatname</a:t>
            </a:r>
            <a:r>
              <a:rPr lang="tr-TR" b="1" u="sng" dirty="0"/>
              <a:t> alınır. Okul internet sitesinde kullanılacak her türlü görsel bu </a:t>
            </a:r>
            <a:r>
              <a:rPr lang="tr-TR" b="1" u="sng" dirty="0" err="1"/>
              <a:t>muvafakatname</a:t>
            </a:r>
            <a:r>
              <a:rPr lang="tr-TR" b="1" u="sng" dirty="0"/>
              <a:t> esas alınarak seçilir. </a:t>
            </a:r>
          </a:p>
          <a:p>
            <a:endParaRPr lang="tr-TR" dirty="0"/>
          </a:p>
        </p:txBody>
      </p:sp>
    </p:spTree>
    <p:extLst>
      <p:ext uri="{BB962C8B-B14F-4D97-AF65-F5344CB8AC3E}">
        <p14:creationId xmlns:p14="http://schemas.microsoft.com/office/powerpoint/2010/main" val="217157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BD6AC-23D3-444D-B6B1-131CF0C99A59}"/>
              </a:ext>
            </a:extLst>
          </p:cNvPr>
          <p:cNvSpPr>
            <a:spLocks noGrp="1"/>
          </p:cNvSpPr>
          <p:nvPr>
            <p:ph type="title"/>
          </p:nvPr>
        </p:nvSpPr>
        <p:spPr>
          <a:xfrm>
            <a:off x="1451579" y="1245704"/>
            <a:ext cx="9603275" cy="608050"/>
          </a:xfrm>
        </p:spPr>
        <p:txBody>
          <a:bodyPr>
            <a:normAutofit/>
          </a:bodyPr>
          <a:lstStyle/>
          <a:p>
            <a:r>
              <a:rPr lang="tr-TR" sz="2800" b="1" dirty="0"/>
              <a:t>Panel kullanım ve içerik yönetim politikası </a:t>
            </a:r>
            <a:endParaRPr lang="tr-TR" sz="2800" dirty="0"/>
          </a:p>
        </p:txBody>
      </p:sp>
      <p:sp>
        <p:nvSpPr>
          <p:cNvPr id="3" name="İçerik Yer Tutucusu 2">
            <a:extLst>
              <a:ext uri="{FF2B5EF4-FFF2-40B4-BE49-F238E27FC236}">
                <a16:creationId xmlns:a16="http://schemas.microsoft.com/office/drawing/2014/main" id="{EC7F80FB-EB19-4C1B-A446-4A61686E4486}"/>
              </a:ext>
            </a:extLst>
          </p:cNvPr>
          <p:cNvSpPr>
            <a:spLocks noGrp="1"/>
          </p:cNvSpPr>
          <p:nvPr>
            <p:ph idx="1"/>
          </p:nvPr>
        </p:nvSpPr>
        <p:spPr>
          <a:xfrm>
            <a:off x="1451579" y="2015732"/>
            <a:ext cx="9852525" cy="3596564"/>
          </a:xfrm>
        </p:spPr>
        <p:txBody>
          <a:bodyPr>
            <a:normAutofit/>
          </a:bodyPr>
          <a:lstStyle/>
          <a:p>
            <a:r>
              <a:rPr lang="tr-TR" dirty="0"/>
              <a:t>Hakkında koruma kararı bulunan öğrencilere ait bilgi ve fotoğraflar hiçbir surette yayınlanmaz.</a:t>
            </a:r>
          </a:p>
          <a:p>
            <a:r>
              <a:rPr lang="tr-TR" dirty="0"/>
              <a:t>İnternet sitesinde, öğrenciler için eğitici niteliği olmayan, pedagojik açıdan sakıncalı içerik, bağlantı ve medya (oyun, video, uygulama ve benzeri) yayınlanmaz. </a:t>
            </a:r>
          </a:p>
          <a:p>
            <a:r>
              <a:rPr lang="tr-TR" b="1" u="sng" dirty="0"/>
              <a:t>Okul /kurum internet sitelerinde reklam yayınlanmaz. </a:t>
            </a:r>
          </a:p>
          <a:p>
            <a:endParaRPr lang="tr-TR" b="1" u="sng" dirty="0"/>
          </a:p>
          <a:p>
            <a:endParaRPr lang="tr-TR" dirty="0"/>
          </a:p>
        </p:txBody>
      </p:sp>
    </p:spTree>
    <p:extLst>
      <p:ext uri="{BB962C8B-B14F-4D97-AF65-F5344CB8AC3E}">
        <p14:creationId xmlns:p14="http://schemas.microsoft.com/office/powerpoint/2010/main" val="42483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33DAC-18D6-4AA2-AE33-4BB5A3FA44B2}"/>
              </a:ext>
            </a:extLst>
          </p:cNvPr>
          <p:cNvSpPr>
            <a:spLocks noGrp="1"/>
          </p:cNvSpPr>
          <p:nvPr>
            <p:ph type="title"/>
          </p:nvPr>
        </p:nvSpPr>
        <p:spPr/>
        <p:txBody>
          <a:bodyPr/>
          <a:lstStyle/>
          <a:p>
            <a:r>
              <a:rPr lang="tr-TR" dirty="0"/>
              <a:t>Okul WEB SİTEMİZ İLÇEDE KAÇINCI SIRADA?</a:t>
            </a:r>
          </a:p>
        </p:txBody>
      </p:sp>
      <p:sp>
        <p:nvSpPr>
          <p:cNvPr id="4" name="Dikdörtgen 3">
            <a:extLst>
              <a:ext uri="{FF2B5EF4-FFF2-40B4-BE49-F238E27FC236}">
                <a16:creationId xmlns:a16="http://schemas.microsoft.com/office/drawing/2014/main" id="{FFEDAB3E-AAAB-40DF-AF1C-F91DFE98F94A}"/>
              </a:ext>
            </a:extLst>
          </p:cNvPr>
          <p:cNvSpPr/>
          <p:nvPr/>
        </p:nvSpPr>
        <p:spPr>
          <a:xfrm>
            <a:off x="2884315" y="2848065"/>
            <a:ext cx="6054863" cy="923330"/>
          </a:xfrm>
          <a:prstGeom prst="rect">
            <a:avLst/>
          </a:prstGeom>
          <a:noFill/>
        </p:spPr>
        <p:txBody>
          <a:bodyPr wrap="none" lIns="91440" tIns="45720" rIns="91440" bIns="45720">
            <a:spAutoFit/>
          </a:bodyPr>
          <a:lstStyle/>
          <a:p>
            <a:r>
              <a:rPr lang="tr-T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 kadar önemli? </a:t>
            </a:r>
          </a:p>
        </p:txBody>
      </p:sp>
    </p:spTree>
    <p:extLst>
      <p:ext uri="{BB962C8B-B14F-4D97-AF65-F5344CB8AC3E}">
        <p14:creationId xmlns:p14="http://schemas.microsoft.com/office/powerpoint/2010/main" val="5628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679B66-10F4-4E6D-84C8-1298BB7E0D64}"/>
              </a:ext>
            </a:extLst>
          </p:cNvPr>
          <p:cNvSpPr>
            <a:spLocks noGrp="1"/>
          </p:cNvSpPr>
          <p:nvPr>
            <p:ph type="title"/>
          </p:nvPr>
        </p:nvSpPr>
        <p:spPr/>
        <p:txBody>
          <a:bodyPr/>
          <a:lstStyle/>
          <a:p>
            <a:r>
              <a:rPr lang="tr-TR" dirty="0"/>
              <a:t>HABERLER</a:t>
            </a:r>
          </a:p>
        </p:txBody>
      </p:sp>
      <p:sp>
        <p:nvSpPr>
          <p:cNvPr id="3" name="İçerik Yer Tutucusu 2">
            <a:extLst>
              <a:ext uri="{FF2B5EF4-FFF2-40B4-BE49-F238E27FC236}">
                <a16:creationId xmlns:a16="http://schemas.microsoft.com/office/drawing/2014/main" id="{4914FC2E-41BB-4E38-A909-0AD3F4536D7D}"/>
              </a:ext>
            </a:extLst>
          </p:cNvPr>
          <p:cNvSpPr>
            <a:spLocks noGrp="1"/>
          </p:cNvSpPr>
          <p:nvPr>
            <p:ph idx="1"/>
          </p:nvPr>
        </p:nvSpPr>
        <p:spPr>
          <a:xfrm>
            <a:off x="1451579" y="2015732"/>
            <a:ext cx="10369360" cy="3921242"/>
          </a:xfrm>
        </p:spPr>
        <p:txBody>
          <a:bodyPr>
            <a:normAutofit fontScale="92500" lnSpcReduction="10000"/>
          </a:bodyPr>
          <a:lstStyle/>
          <a:p>
            <a:r>
              <a:rPr lang="tr-TR" sz="2400" dirty="0"/>
              <a:t>Haberler mümkün mertebe 5N 1 K sorularına cevap verecek nitelikte olmalı.</a:t>
            </a:r>
          </a:p>
          <a:p>
            <a:r>
              <a:rPr lang="tr-TR" sz="2400" dirty="0"/>
              <a:t>Başlıkları çok uzun olmamalı</a:t>
            </a:r>
          </a:p>
          <a:p>
            <a:r>
              <a:rPr lang="tr-TR" sz="2400" dirty="0"/>
              <a:t>Haber manşeti olmalı</a:t>
            </a:r>
          </a:p>
          <a:p>
            <a:r>
              <a:rPr lang="tr-TR" sz="2400" dirty="0"/>
              <a:t>Manşetler çok uzun olmamalı</a:t>
            </a:r>
          </a:p>
          <a:p>
            <a:r>
              <a:rPr lang="tr-TR" sz="2400" dirty="0"/>
              <a:t>Zaman kiplerine dikkat edilmeli</a:t>
            </a:r>
          </a:p>
          <a:p>
            <a:r>
              <a:rPr lang="tr-TR" sz="2400" dirty="0"/>
              <a:t>Sosyal, kültürel ve sportif başarılarla ilgili haberler zamanında hazırlanmalı</a:t>
            </a:r>
          </a:p>
          <a:p>
            <a:r>
              <a:rPr lang="tr-TR" sz="2400" dirty="0"/>
              <a:t>Haber dilinde ve metinlerde ana dilimizin yazım, noktalama ve imla kurallarına riayet edilmeli.</a:t>
            </a:r>
          </a:p>
        </p:txBody>
      </p:sp>
    </p:spTree>
    <p:extLst>
      <p:ext uri="{BB962C8B-B14F-4D97-AF65-F5344CB8AC3E}">
        <p14:creationId xmlns:p14="http://schemas.microsoft.com/office/powerpoint/2010/main" val="30904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679B66-10F4-4E6D-84C8-1298BB7E0D64}"/>
              </a:ext>
            </a:extLst>
          </p:cNvPr>
          <p:cNvSpPr>
            <a:spLocks noGrp="1"/>
          </p:cNvSpPr>
          <p:nvPr>
            <p:ph type="title"/>
          </p:nvPr>
        </p:nvSpPr>
        <p:spPr/>
        <p:txBody>
          <a:bodyPr/>
          <a:lstStyle/>
          <a:p>
            <a:r>
              <a:rPr lang="tr-TR" dirty="0"/>
              <a:t>GÜNCELLİK</a:t>
            </a:r>
          </a:p>
        </p:txBody>
      </p:sp>
      <p:sp>
        <p:nvSpPr>
          <p:cNvPr id="3" name="İçerik Yer Tutucusu 2">
            <a:extLst>
              <a:ext uri="{FF2B5EF4-FFF2-40B4-BE49-F238E27FC236}">
                <a16:creationId xmlns:a16="http://schemas.microsoft.com/office/drawing/2014/main" id="{4914FC2E-41BB-4E38-A909-0AD3F4536D7D}"/>
              </a:ext>
            </a:extLst>
          </p:cNvPr>
          <p:cNvSpPr>
            <a:spLocks noGrp="1"/>
          </p:cNvSpPr>
          <p:nvPr>
            <p:ph idx="1"/>
          </p:nvPr>
        </p:nvSpPr>
        <p:spPr>
          <a:xfrm>
            <a:off x="1451579" y="2015732"/>
            <a:ext cx="10369360" cy="3921242"/>
          </a:xfrm>
        </p:spPr>
        <p:txBody>
          <a:bodyPr>
            <a:normAutofit/>
          </a:bodyPr>
          <a:lstStyle/>
          <a:p>
            <a:r>
              <a:rPr lang="tr-TR" sz="2400" dirty="0"/>
              <a:t>Kurumumuza ait temel bilgiler güncel tutulmalı. (idari bilgiler)</a:t>
            </a:r>
          </a:p>
          <a:p>
            <a:r>
              <a:rPr lang="tr-TR" sz="2400" dirty="0"/>
              <a:t>Web sayfalarıma en az 2 günde bir yeni ve nitelikli içerik barındıran haber girilmeli.</a:t>
            </a:r>
          </a:p>
          <a:p>
            <a:r>
              <a:rPr lang="tr-TR" sz="2400" dirty="0"/>
              <a:t>Projelerle ilgili faaliyetler aynı gün olmasa da bir sonraki gün haber yapılmalı</a:t>
            </a:r>
          </a:p>
          <a:p>
            <a:r>
              <a:rPr lang="tr-TR" sz="2400" dirty="0"/>
              <a:t>Ölü linkler barındırılmamalı</a:t>
            </a:r>
          </a:p>
          <a:p>
            <a:r>
              <a:rPr lang="tr-TR" sz="2400" dirty="0"/>
              <a:t>Süresi geçmiş duyurular kaldırılmalı</a:t>
            </a:r>
          </a:p>
          <a:p>
            <a:endParaRPr lang="tr-TR" sz="2400" dirty="0"/>
          </a:p>
        </p:txBody>
      </p:sp>
    </p:spTree>
    <p:extLst>
      <p:ext uri="{BB962C8B-B14F-4D97-AF65-F5344CB8AC3E}">
        <p14:creationId xmlns:p14="http://schemas.microsoft.com/office/powerpoint/2010/main" val="25236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bldLst>
  </p:timing>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67</TotalTime>
  <Words>1136</Words>
  <Application>Microsoft Office PowerPoint</Application>
  <PresentationFormat>Geniş ekran</PresentationFormat>
  <Paragraphs>70</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Adobe Garamond Pro Bold</vt:lpstr>
      <vt:lpstr>Arial</vt:lpstr>
      <vt:lpstr>Gill Sans MT</vt:lpstr>
      <vt:lpstr>Galeri</vt:lpstr>
      <vt:lpstr>Okul WEB SİTELERİ ve SOSYAL MEDYA HESAPLARI SORUMLULARI TOPLANTISI</vt:lpstr>
      <vt:lpstr>  OKUL İNTERNET SİTELERİ YÖNERGESİ </vt:lpstr>
      <vt:lpstr>Panel kullanım ve içerik yönetim politikası </vt:lpstr>
      <vt:lpstr>Panel kullanım ve içerik yönetim politikası </vt:lpstr>
      <vt:lpstr>Panel kullanım ve içerik yönetim politikası </vt:lpstr>
      <vt:lpstr>Panel kullanım ve içerik yönetim politikası </vt:lpstr>
      <vt:lpstr>Okul WEB SİTEMİZ İLÇEDE KAÇINCI SIRADA?</vt:lpstr>
      <vt:lpstr>HABERLER</vt:lpstr>
      <vt:lpstr>GÜNCELLİK</vt:lpstr>
      <vt:lpstr>GÖRSELLİK</vt:lpstr>
      <vt:lpstr>OKUL Web SİTELERİ GÜNCEL DURUM</vt:lpstr>
      <vt:lpstr>PowerPoint Sunusu</vt:lpstr>
      <vt:lpstr>PowerPoint Sunusu</vt:lpstr>
      <vt:lpstr>PowerPoint Sunusu</vt:lpstr>
      <vt:lpstr>PowerPoint Sunusu</vt:lpstr>
      <vt:lpstr>PowerPoint Sunusu</vt:lpstr>
      <vt:lpstr>  OKULLARDA SOSYAL MEDYANIN KULLANILMASI 07.03.2017 Tarihli Genelge </vt:lpstr>
      <vt:lpstr>  OKULLARDA SOSYAL MEDYANIN KULLANILMASI 07.03.2017 Tarihli Genelge </vt:lpstr>
      <vt:lpstr>  OKULLARDA SOSYAL MEDYANIN KULLANILMASI 07.03.2017 Tarihli Genelge </vt:lpstr>
      <vt:lpstr>  OKULLARDA SOSYAL MEDYANIN KULLANILMASI 07.03.2017 Tarihli Genelge </vt:lpstr>
      <vt:lpstr>  OKULLARDA SOSYAL MEDYANIN KULLANILMASI 07.03.2017 Tarihli Genelge </vt:lpstr>
      <vt:lpstr>  OKULLARDA SOSYAL MEDYANIN KULLANILMASI 07.03.2017 Tarihli Genelge </vt:lpstr>
      <vt:lpstr>Zor iş,  zamanında yapılmayan  kolay işlerin toplamıdır.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WEB SİTELERİ ve SOSYAL MEDYA HESAPLARI SORUMLULARI TOPLANTISI</dc:title>
  <dc:creator>BT</dc:creator>
  <cp:lastModifiedBy>BT</cp:lastModifiedBy>
  <cp:revision>10</cp:revision>
  <dcterms:created xsi:type="dcterms:W3CDTF">2019-11-26T23:12:37Z</dcterms:created>
  <dcterms:modified xsi:type="dcterms:W3CDTF">2019-11-28T13:25:08Z</dcterms:modified>
</cp:coreProperties>
</file>