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8"/>
  </p:notesMasterIdLst>
  <p:sldIdLst>
    <p:sldId id="282" r:id="rId2"/>
    <p:sldId id="257" r:id="rId3"/>
    <p:sldId id="306" r:id="rId4"/>
    <p:sldId id="283" r:id="rId5"/>
    <p:sldId id="307" r:id="rId6"/>
    <p:sldId id="284" r:id="rId7"/>
    <p:sldId id="285" r:id="rId8"/>
    <p:sldId id="286" r:id="rId9"/>
    <p:sldId id="287" r:id="rId10"/>
    <p:sldId id="289" r:id="rId11"/>
    <p:sldId id="290" r:id="rId12"/>
    <p:sldId id="291" r:id="rId13"/>
    <p:sldId id="292" r:id="rId14"/>
    <p:sldId id="293" r:id="rId15"/>
    <p:sldId id="294" r:id="rId16"/>
    <p:sldId id="295" r:id="rId17"/>
    <p:sldId id="297" r:id="rId18"/>
    <p:sldId id="296" r:id="rId19"/>
    <p:sldId id="298" r:id="rId20"/>
    <p:sldId id="299" r:id="rId21"/>
    <p:sldId id="300" r:id="rId22"/>
    <p:sldId id="301" r:id="rId23"/>
    <p:sldId id="302" r:id="rId24"/>
    <p:sldId id="303" r:id="rId25"/>
    <p:sldId id="304" r:id="rId26"/>
    <p:sldId id="305" r:id="rId2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4" d="100"/>
          <a:sy n="64" d="100"/>
        </p:scale>
        <p:origin x="-99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E84FB-F3E9-440D-8A21-F042290E9EE6}" type="datetimeFigureOut">
              <a:rPr lang="tr-TR" smtClean="0"/>
              <a:pPr/>
              <a:t>14.12.2017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C51B9-4A3B-4EAC-AD50-8A5254DF4F45}" type="slidenum">
              <a:rPr lang="tr-TR" smtClean="0"/>
              <a:pPr/>
              <a:t>‹#›</a:t>
            </a:fld>
            <a:endParaRPr lang="tr-TR"/>
          </a:p>
        </p:txBody>
      </p:sp>
    </p:spTree>
    <p:extLst>
      <p:ext uri="{BB962C8B-B14F-4D97-AF65-F5344CB8AC3E}">
        <p14:creationId xmlns:p14="http://schemas.microsoft.com/office/powerpoint/2010/main" xmlns="" val="392060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pPr/>
              <a:t>6</a:t>
            </a:fld>
            <a:endParaRPr lang="tr-TR"/>
          </a:p>
        </p:txBody>
      </p:sp>
    </p:spTree>
    <p:extLst>
      <p:ext uri="{BB962C8B-B14F-4D97-AF65-F5344CB8AC3E}">
        <p14:creationId xmlns:p14="http://schemas.microsoft.com/office/powerpoint/2010/main" xmlns="" val="211743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pPr/>
              <a:t>7</a:t>
            </a:fld>
            <a:endParaRPr lang="tr-TR"/>
          </a:p>
        </p:txBody>
      </p:sp>
    </p:spTree>
    <p:extLst>
      <p:ext uri="{BB962C8B-B14F-4D97-AF65-F5344CB8AC3E}">
        <p14:creationId xmlns:p14="http://schemas.microsoft.com/office/powerpoint/2010/main" xmlns="" val="33113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pPr/>
              <a:t>8</a:t>
            </a:fld>
            <a:endParaRPr lang="tr-TR"/>
          </a:p>
        </p:txBody>
      </p:sp>
    </p:spTree>
    <p:extLst>
      <p:ext uri="{BB962C8B-B14F-4D97-AF65-F5344CB8AC3E}">
        <p14:creationId xmlns:p14="http://schemas.microsoft.com/office/powerpoint/2010/main" xmlns="" val="77792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pPr/>
              <a:t>15</a:t>
            </a:fld>
            <a:endParaRPr lang="tr-TR"/>
          </a:p>
        </p:txBody>
      </p:sp>
    </p:spTree>
    <p:extLst>
      <p:ext uri="{BB962C8B-B14F-4D97-AF65-F5344CB8AC3E}">
        <p14:creationId xmlns:p14="http://schemas.microsoft.com/office/powerpoint/2010/main" xmlns="" val="368099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pPr/>
              <a:t>23</a:t>
            </a:fld>
            <a:endParaRPr lang="tr-TR"/>
          </a:p>
        </p:txBody>
      </p:sp>
    </p:spTree>
    <p:extLst>
      <p:ext uri="{BB962C8B-B14F-4D97-AF65-F5344CB8AC3E}">
        <p14:creationId xmlns:p14="http://schemas.microsoft.com/office/powerpoint/2010/main" xmlns="" val="2788668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7" name="6 Resim" descr="powerpoint1.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smtClean="0"/>
              <a:t>Asıl başlık stili için tıklatın</a:t>
            </a:r>
            <a:endParaRPr lang="tr-TR" dirty="0"/>
          </a:p>
        </p:txBody>
      </p:sp>
      <p:sp>
        <p:nvSpPr>
          <p:cNvPr id="4" name="3 Veri Yer Tutucusu"/>
          <p:cNvSpPr>
            <a:spLocks noGrp="1"/>
          </p:cNvSpPr>
          <p:nvPr>
            <p:ph type="dt" sz="half" idx="10"/>
          </p:nvPr>
        </p:nvSpPr>
        <p:spPr/>
        <p:txBody>
          <a:bodyPr/>
          <a:lstStyle/>
          <a:p>
            <a:pPr>
              <a:defRPr/>
            </a:pPr>
            <a:fld id="{F3CA6DEB-A2A3-4D59-BC78-86578395A878}" type="datetimeFigureOut">
              <a:rPr lang="tr-TR" smtClean="0"/>
              <a:pPr>
                <a:defRPr/>
              </a:pPr>
              <a:t>14.12.2017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9297AB05-9CBF-4387-BDAD-6E91859CE098}"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07CBC4E9-4154-4B59-8156-D72BC33783D5}" type="datetimeFigureOut">
              <a:rPr lang="tr-TR" smtClean="0"/>
              <a:pPr>
                <a:defRPr/>
              </a:pPr>
              <a:t>14.12.2017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FA38CD84-39EE-4134-8315-5F92A6576868}"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FE9A9DE-C6F4-4B86-8BF0-205FB14C3BE3}" type="datetimeFigureOut">
              <a:rPr lang="tr-TR" smtClean="0"/>
              <a:pPr>
                <a:defRPr/>
              </a:pPr>
              <a:t>14.12.2017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E4991928-9DE3-4A0A-AE4B-C233DE468BCC}"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6838DA4-F6FA-4894-A3B1-F9BEB495B02A}" type="datetimeFigureOut">
              <a:rPr lang="tr-TR" smtClean="0"/>
              <a:pPr>
                <a:defRPr/>
              </a:pPr>
              <a:t>14.12.2017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FEC9E29-7FD5-47E3-AB41-E6299D007BA7}"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EBEAD3F-1F22-4BE5-9242-1DB13F2B697F}" type="datetimeFigureOut">
              <a:rPr lang="tr-TR" smtClean="0"/>
              <a:pPr>
                <a:defRPr/>
              </a:pPr>
              <a:t>14.12.2017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4A882743-1EB1-4CEB-BDDE-8E9FDBE60A26}"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552B9A6-0E89-45AA-8B9C-18A79F841873}" type="datetimeFigureOut">
              <a:rPr lang="tr-TR" smtClean="0"/>
              <a:pPr>
                <a:defRPr/>
              </a:pPr>
              <a:t>14.12.2017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984B2D4B-2FE8-4581-949A-C59CAC850F32}"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85F40190-8FEA-43CD-887E-F4DC7B029C75}" type="datetimeFigureOut">
              <a:rPr lang="tr-TR" smtClean="0"/>
              <a:pPr>
                <a:defRPr/>
              </a:pPr>
              <a:t>14.12.2017</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3C7D4754-EED0-4A81-A152-5D4E2A6C033B}"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FD21E168-5612-4A87-9530-74E35EA76504}" type="datetimeFigureOut">
              <a:rPr lang="tr-TR" smtClean="0"/>
              <a:pPr>
                <a:defRPr/>
              </a:pPr>
              <a:t>14.12.2017</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40CB58A9-44FE-4399-B793-675E6B57C49A}"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46E94D1E-9AA1-4733-9C95-A48B8705E5CF}" type="datetimeFigureOut">
              <a:rPr lang="tr-TR" smtClean="0"/>
              <a:pPr>
                <a:defRPr/>
              </a:pPr>
              <a:t>14.12.2017</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B5A7728C-6D82-477F-A195-45F8A6878A56}"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DC63A002-5396-41DD-80A5-952D441A0D05}" type="datetimeFigureOut">
              <a:rPr lang="tr-TR" smtClean="0"/>
              <a:pPr>
                <a:defRPr/>
              </a:pPr>
              <a:t>14.12.2017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6DD40E37-C733-4DAB-B9CE-F524FBE3D818}"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230830E-47C4-45A7-A753-E6EACDC732CC}" type="datetimeFigureOut">
              <a:rPr lang="tr-TR" smtClean="0"/>
              <a:pPr>
                <a:defRPr/>
              </a:pPr>
              <a:t>14.12.2017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319CE4E8-B9B8-473C-A02E-FB1E2B5E5DEC}"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7 Resim" descr="powerpoint3.jpg"/>
          <p:cNvPicPr>
            <a:picLocks noChangeAspect="1"/>
          </p:cNvPicPr>
          <p:nvPr/>
        </p:nvPicPr>
        <p:blipFill>
          <a:blip r:embed="rId13" cstate="print"/>
          <a:stretch>
            <a:fillRect/>
          </a:stretch>
        </p:blipFill>
        <p:spPr>
          <a:xfrm>
            <a:off x="0" y="0"/>
            <a:ext cx="9144000" cy="6858000"/>
          </a:xfrm>
          <a:prstGeom prst="rect">
            <a:avLst/>
          </a:prstGeom>
        </p:spPr>
      </p:pic>
      <p:sp>
        <p:nvSpPr>
          <p:cNvPr id="2" name="1 Başlık Yer Tutucusu"/>
          <p:cNvSpPr>
            <a:spLocks noGrp="1"/>
          </p:cNvSpPr>
          <p:nvPr>
            <p:ph type="title"/>
          </p:nvPr>
        </p:nvSpPr>
        <p:spPr>
          <a:xfrm>
            <a:off x="467544" y="0"/>
            <a:ext cx="8229600" cy="90872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3CA6DEB-A2A3-4D59-BC78-86578395A878}" type="datetimeFigureOut">
              <a:rPr lang="tr-TR" smtClean="0"/>
              <a:pPr>
                <a:defRPr/>
              </a:pPr>
              <a:t>14.12.2017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297AB05-9CBF-4387-BDAD-6E91859CE098}"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508104" y="2924944"/>
            <a:ext cx="3563888" cy="2016224"/>
          </a:xfrm>
        </p:spPr>
        <p:txBody>
          <a:bodyPr>
            <a:normAutofit fontScale="90000"/>
          </a:bodyPr>
          <a:lstStyle/>
          <a:p>
            <a:pPr>
              <a:defRPr/>
            </a:pPr>
            <a:r>
              <a:rPr lang="tr-TR" sz="2800" dirty="0" smtClean="0"/>
              <a:t/>
            </a:r>
            <a:br>
              <a:rPr lang="tr-TR" sz="2800" dirty="0" smtClean="0"/>
            </a:br>
            <a:r>
              <a:rPr lang="tr-TR" sz="2800" dirty="0" smtClean="0"/>
              <a:t/>
            </a:r>
            <a:br>
              <a:rPr lang="tr-TR" sz="2800" dirty="0" smtClean="0"/>
            </a:br>
            <a:r>
              <a:rPr lang="tr-TR" sz="2200" dirty="0" smtClean="0"/>
              <a:t>İstanbul </a:t>
            </a:r>
            <a:r>
              <a:rPr lang="tr-TR" sz="2200" dirty="0" smtClean="0"/>
              <a:t>Milli Eğitim Müdürlüğü</a:t>
            </a:r>
            <a:r>
              <a:rPr lang="tr-TR" sz="2200" dirty="0"/>
              <a:t/>
            </a:r>
            <a:br>
              <a:rPr lang="tr-TR" sz="2200" dirty="0"/>
            </a:br>
            <a:r>
              <a:rPr lang="tr-TR" sz="2200" dirty="0" smtClean="0"/>
              <a:t>e-Müfredat</a:t>
            </a:r>
            <a:br>
              <a:rPr lang="tr-TR" sz="2200" dirty="0" smtClean="0"/>
            </a:br>
            <a:r>
              <a:rPr lang="tr-TR" sz="2200" dirty="0" smtClean="0"/>
              <a:t>İlçe M.E.M. İşlemleri</a:t>
            </a:r>
            <a:br>
              <a:rPr lang="tr-TR" sz="2200" dirty="0" smtClean="0"/>
            </a:br>
            <a:r>
              <a:rPr lang="tr-TR" sz="2800" dirty="0" smtClean="0"/>
              <a:t/>
            </a:r>
            <a:br>
              <a:rPr lang="tr-TR" sz="2800" dirty="0" smtClean="0"/>
            </a:br>
            <a:r>
              <a:rPr lang="tr-TR" sz="1600" b="1" dirty="0" smtClean="0"/>
              <a:t>2017-2018</a:t>
            </a:r>
            <a:endParaRPr lang="tr-TR" sz="1600" b="1" dirty="0"/>
          </a:p>
        </p:txBody>
      </p:sp>
    </p:spTree>
    <p:extLst>
      <p:ext uri="{BB962C8B-B14F-4D97-AF65-F5344CB8AC3E}">
        <p14:creationId xmlns:p14="http://schemas.microsoft.com/office/powerpoint/2010/main" xmlns="" val="68117827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sp>
        <p:nvSpPr>
          <p:cNvPr id="3" name="İçerik Yer Tutucusu 2"/>
          <p:cNvSpPr>
            <a:spLocks noGrp="1"/>
          </p:cNvSpPr>
          <p:nvPr>
            <p:ph idx="1"/>
          </p:nvPr>
        </p:nvSpPr>
        <p:spPr/>
        <p:txBody>
          <a:bodyPr>
            <a:normAutofit lnSpcReduction="10000"/>
          </a:bodyPr>
          <a:lstStyle/>
          <a:p>
            <a:pPr marL="0" indent="0">
              <a:buNone/>
            </a:pPr>
            <a:r>
              <a:rPr lang="tr-TR" b="1" dirty="0" smtClean="0"/>
              <a:t>    </a:t>
            </a:r>
            <a:r>
              <a:rPr lang="tr-TR" b="1" dirty="0" smtClean="0">
                <a:solidFill>
                  <a:schemeClr val="tx2"/>
                </a:solidFill>
              </a:rPr>
              <a:t>Genel </a:t>
            </a:r>
            <a:r>
              <a:rPr lang="tr-TR" b="1" dirty="0">
                <a:solidFill>
                  <a:schemeClr val="tx2"/>
                </a:solidFill>
              </a:rPr>
              <a:t>Bilgiler </a:t>
            </a:r>
            <a:endParaRPr lang="tr-TR" dirty="0">
              <a:solidFill>
                <a:schemeClr val="tx2"/>
              </a:solidFill>
            </a:endParaRPr>
          </a:p>
          <a:p>
            <a:r>
              <a:rPr lang="tr-TR" dirty="0"/>
              <a:t>Millî Eğitim Bakanlığı, kendisine ait kurulları 25.08.2017 tarihli </a:t>
            </a:r>
            <a:r>
              <a:rPr lang="tr-TR" b="1" dirty="0"/>
              <a:t>“MEB Eğitim Kurulları ve Zümreleri Yönergesi” </a:t>
            </a:r>
            <a:r>
              <a:rPr lang="tr-TR" dirty="0"/>
              <a:t>hükümlerine göre oluşturmaktadır. </a:t>
            </a:r>
          </a:p>
          <a:p>
            <a:r>
              <a:rPr lang="tr-TR" b="1" dirty="0"/>
              <a:t>Madde 16 – </a:t>
            </a:r>
            <a:r>
              <a:rPr lang="tr-TR" dirty="0"/>
              <a:t>Bu yönerge ile Kasım 1999/2506 sayılı Tebliğler Dergisinde yayınlanan Millî Eğitim Bakanlığı Eğitim Bölgeleri ve Eğitim Kurulları Yönergesi yürürlükten kaldırılmıştır. </a:t>
            </a:r>
          </a:p>
        </p:txBody>
      </p:sp>
    </p:spTree>
    <p:extLst>
      <p:ext uri="{BB962C8B-B14F-4D97-AF65-F5344CB8AC3E}">
        <p14:creationId xmlns:p14="http://schemas.microsoft.com/office/powerpoint/2010/main" xmlns="" val="4000424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sp>
        <p:nvSpPr>
          <p:cNvPr id="3" name="İçerik Yer Tutucusu 2"/>
          <p:cNvSpPr>
            <a:spLocks noGrp="1"/>
          </p:cNvSpPr>
          <p:nvPr>
            <p:ph idx="1"/>
          </p:nvPr>
        </p:nvSpPr>
        <p:spPr>
          <a:xfrm>
            <a:off x="179512" y="1196752"/>
            <a:ext cx="8784976" cy="5544616"/>
          </a:xfrm>
        </p:spPr>
        <p:txBody>
          <a:bodyPr>
            <a:normAutofit lnSpcReduction="10000"/>
          </a:bodyPr>
          <a:lstStyle/>
          <a:p>
            <a:pPr marL="0" indent="0" algn="ctr">
              <a:buNone/>
            </a:pPr>
            <a:r>
              <a:rPr lang="tr-TR" b="1" dirty="0" smtClean="0">
                <a:solidFill>
                  <a:schemeClr val="tx2"/>
                </a:solidFill>
              </a:rPr>
              <a:t>İlçe </a:t>
            </a:r>
            <a:r>
              <a:rPr lang="tr-TR" b="1" dirty="0">
                <a:solidFill>
                  <a:schemeClr val="tx2"/>
                </a:solidFill>
              </a:rPr>
              <a:t>Sınıf/Alan Zümresi </a:t>
            </a:r>
            <a:endParaRPr lang="tr-TR" dirty="0">
              <a:solidFill>
                <a:schemeClr val="tx2"/>
              </a:solidFill>
            </a:endParaRPr>
          </a:p>
          <a:p>
            <a:pPr marL="0" indent="0" algn="just">
              <a:buNone/>
            </a:pPr>
            <a:r>
              <a:rPr lang="tr-TR" b="1" dirty="0"/>
              <a:t>Madde 14 – (1) İlçe sınıf/alan zümreleri; aynı sınıfı okutan veya alanı aynı olan eğitim kurumu sınıf/alan zümre başkanlarından oluşur. </a:t>
            </a:r>
          </a:p>
          <a:p>
            <a:pPr marL="0" indent="0" algn="just">
              <a:buNone/>
            </a:pPr>
            <a:endParaRPr lang="tr-TR" b="1" dirty="0"/>
          </a:p>
          <a:p>
            <a:pPr marL="0" indent="0" algn="just">
              <a:buNone/>
            </a:pPr>
            <a:r>
              <a:rPr lang="tr-TR" b="1" dirty="0" smtClean="0"/>
              <a:t>Toplantı </a:t>
            </a:r>
            <a:r>
              <a:rPr lang="tr-TR" b="1" dirty="0"/>
              <a:t>Tarihleri </a:t>
            </a:r>
          </a:p>
          <a:p>
            <a:pPr marL="0" indent="0" algn="just">
              <a:buNone/>
            </a:pPr>
            <a:r>
              <a:rPr lang="tr-TR" b="1" dirty="0"/>
              <a:t>1. Eylül ayının ikinci haftasının ilk 2 iş günü içinde, </a:t>
            </a:r>
          </a:p>
          <a:p>
            <a:pPr marL="0" indent="0" algn="just">
              <a:buNone/>
            </a:pPr>
            <a:r>
              <a:rPr lang="tr-TR" b="1" dirty="0"/>
              <a:t>2. İkinci dönemin ikinci haftasının ilk 2 iş günü içinde, </a:t>
            </a:r>
          </a:p>
          <a:p>
            <a:pPr marL="0" indent="0" algn="just">
              <a:buNone/>
            </a:pPr>
            <a:r>
              <a:rPr lang="tr-TR" b="1" dirty="0"/>
              <a:t>3. Haziran ayının dördüncü haftasının ilk 2 iş günü içinde. </a:t>
            </a:r>
          </a:p>
          <a:p>
            <a:endParaRPr lang="tr-TR" dirty="0"/>
          </a:p>
        </p:txBody>
      </p:sp>
    </p:spTree>
    <p:extLst>
      <p:ext uri="{BB962C8B-B14F-4D97-AF65-F5344CB8AC3E}">
        <p14:creationId xmlns:p14="http://schemas.microsoft.com/office/powerpoint/2010/main" xmlns="" val="374149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sp>
        <p:nvSpPr>
          <p:cNvPr id="3" name="İçerik Yer Tutucusu 2"/>
          <p:cNvSpPr>
            <a:spLocks noGrp="1"/>
          </p:cNvSpPr>
          <p:nvPr>
            <p:ph idx="1"/>
          </p:nvPr>
        </p:nvSpPr>
        <p:spPr>
          <a:xfrm>
            <a:off x="179512" y="1268760"/>
            <a:ext cx="8784976" cy="5472608"/>
          </a:xfrm>
        </p:spPr>
        <p:txBody>
          <a:bodyPr/>
          <a:lstStyle/>
          <a:p>
            <a:pPr marL="0" indent="0" algn="ctr">
              <a:buNone/>
            </a:pPr>
            <a:r>
              <a:rPr lang="tr-TR" b="1" dirty="0">
                <a:solidFill>
                  <a:schemeClr val="tx2"/>
                </a:solidFill>
              </a:rPr>
              <a:t>İlçe Sınıf/Alan Zümresi Toplantılarında Dikkat Edilecek Hususlar </a:t>
            </a:r>
            <a:endParaRPr lang="tr-TR" dirty="0">
              <a:solidFill>
                <a:schemeClr val="tx2"/>
              </a:solidFill>
            </a:endParaRPr>
          </a:p>
          <a:p>
            <a:pPr marL="0" indent="0" algn="just">
              <a:buNone/>
            </a:pPr>
            <a:r>
              <a:rPr lang="tr-TR" b="1" dirty="0"/>
              <a:t>1. Kurulun başkanı eğitim kurumu zümre başkanları arasından seçimle belirlenir. Seçilen kurul başkanı iki yıl süre ile görev yapar. </a:t>
            </a:r>
            <a:endParaRPr lang="tr-TR" dirty="0"/>
          </a:p>
          <a:p>
            <a:pPr marL="0" indent="0" algn="just">
              <a:buNone/>
            </a:pPr>
            <a:r>
              <a:rPr lang="tr-TR" b="1" dirty="0"/>
              <a:t>2. Aynı şekilde yedek başkan seçilir. </a:t>
            </a:r>
            <a:endParaRPr lang="tr-TR" dirty="0"/>
          </a:p>
          <a:p>
            <a:pPr marL="0" indent="0" algn="just">
              <a:buNone/>
            </a:pPr>
            <a:r>
              <a:rPr lang="tr-TR" b="1" dirty="0"/>
              <a:t>3. Kurumsallığı sağlamak için, bir önceki eğitim ve öğretim yılında zümre başkanlığı yapmış kişi aynı ilde ise ilk toplantıya katılır. </a:t>
            </a:r>
            <a:endParaRPr lang="tr-TR" dirty="0"/>
          </a:p>
          <a:p>
            <a:endParaRPr lang="tr-TR" dirty="0"/>
          </a:p>
        </p:txBody>
      </p:sp>
    </p:spTree>
    <p:extLst>
      <p:ext uri="{BB962C8B-B14F-4D97-AF65-F5344CB8AC3E}">
        <p14:creationId xmlns:p14="http://schemas.microsoft.com/office/powerpoint/2010/main" xmlns="" val="105528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sp>
        <p:nvSpPr>
          <p:cNvPr id="3" name="İçerik Yer Tutucusu 2"/>
          <p:cNvSpPr>
            <a:spLocks noGrp="1"/>
          </p:cNvSpPr>
          <p:nvPr>
            <p:ph idx="1"/>
          </p:nvPr>
        </p:nvSpPr>
        <p:spPr>
          <a:xfrm>
            <a:off x="107504" y="980728"/>
            <a:ext cx="8928992" cy="5760640"/>
          </a:xfrm>
        </p:spPr>
        <p:txBody>
          <a:bodyPr>
            <a:normAutofit fontScale="92500"/>
          </a:bodyPr>
          <a:lstStyle/>
          <a:p>
            <a:pPr marL="0" indent="0" algn="just">
              <a:buNone/>
            </a:pPr>
            <a:r>
              <a:rPr lang="tr-TR" b="1" dirty="0" smtClean="0"/>
              <a:t>4</a:t>
            </a:r>
            <a:r>
              <a:rPr lang="tr-TR" b="1" dirty="0"/>
              <a:t>. Toplantılar il/ilçe millî eğitim müdürünün görevlendireceği il/ilçe millî eğitim müdür yardımcısı/şube müdürü koordinatörlüğünde yapılır. </a:t>
            </a:r>
            <a:endParaRPr lang="tr-TR" dirty="0"/>
          </a:p>
          <a:p>
            <a:pPr marL="0" indent="0" algn="just">
              <a:buNone/>
            </a:pPr>
            <a:r>
              <a:rPr lang="tr-TR" b="1" dirty="0"/>
              <a:t>5. Toplantıya yönetici olarak ilgili alandaki bir eğitim kurumu müdürü/müdür yardımcısı da katılır. Ancak toplantıyı yöneten eğitim kurumu müdürü/müdür yardımcısı oylamalara katılmaz. </a:t>
            </a:r>
            <a:endParaRPr lang="tr-TR" dirty="0"/>
          </a:p>
          <a:p>
            <a:pPr marL="0" indent="0" algn="just">
              <a:buNone/>
            </a:pPr>
            <a:r>
              <a:rPr lang="tr-TR" b="1" dirty="0"/>
              <a:t>6. Kararlar oy çokluğu ile (%51 ve üzeri) alınır. Eşitlik halinde zümre başkanının katıldığı görüş kabul edilir. </a:t>
            </a:r>
            <a:endParaRPr lang="tr-TR" b="1" dirty="0" smtClean="0"/>
          </a:p>
          <a:p>
            <a:pPr marL="0" indent="0" algn="just">
              <a:buNone/>
            </a:pPr>
            <a:r>
              <a:rPr lang="tr-TR" b="1" dirty="0" smtClean="0"/>
              <a:t>7</a:t>
            </a:r>
            <a:r>
              <a:rPr lang="tr-TR" b="1" dirty="0"/>
              <a:t>. Kurul kararları İl Millî Eğitim Müdürünün onayından sonra işleme girer. </a:t>
            </a:r>
            <a:endParaRPr lang="tr-TR" dirty="0"/>
          </a:p>
          <a:p>
            <a:pPr marL="0" indent="0">
              <a:buNone/>
            </a:pPr>
            <a:endParaRPr lang="tr-TR" dirty="0"/>
          </a:p>
          <a:p>
            <a:endParaRPr lang="tr-TR" dirty="0"/>
          </a:p>
        </p:txBody>
      </p:sp>
    </p:spTree>
    <p:extLst>
      <p:ext uri="{BB962C8B-B14F-4D97-AF65-F5344CB8AC3E}">
        <p14:creationId xmlns:p14="http://schemas.microsoft.com/office/powerpoint/2010/main" xmlns="" val="307915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sp>
        <p:nvSpPr>
          <p:cNvPr id="3" name="İçerik Yer Tutucusu 2"/>
          <p:cNvSpPr>
            <a:spLocks noGrp="1"/>
          </p:cNvSpPr>
          <p:nvPr>
            <p:ph idx="1"/>
          </p:nvPr>
        </p:nvSpPr>
        <p:spPr>
          <a:xfrm>
            <a:off x="179512" y="1052736"/>
            <a:ext cx="8784976" cy="5688632"/>
          </a:xfrm>
        </p:spPr>
        <p:txBody>
          <a:bodyPr/>
          <a:lstStyle/>
          <a:p>
            <a:pPr marL="0" indent="0" algn="ctr">
              <a:buNone/>
            </a:pPr>
            <a:r>
              <a:rPr lang="tr-TR" b="1" dirty="0" smtClean="0">
                <a:solidFill>
                  <a:schemeClr val="tx2"/>
                </a:solidFill>
              </a:rPr>
              <a:t>Eğitim </a:t>
            </a:r>
            <a:r>
              <a:rPr lang="tr-TR" b="1" dirty="0">
                <a:solidFill>
                  <a:schemeClr val="tx2"/>
                </a:solidFill>
              </a:rPr>
              <a:t>Bölgesi Müdürler Kurulu ve Koordinatör </a:t>
            </a:r>
            <a:r>
              <a:rPr lang="tr-TR" b="1" dirty="0" smtClean="0">
                <a:solidFill>
                  <a:schemeClr val="tx2"/>
                </a:solidFill>
              </a:rPr>
              <a:t>             Müdürler </a:t>
            </a:r>
            <a:r>
              <a:rPr lang="tr-TR" b="1" dirty="0">
                <a:solidFill>
                  <a:schemeClr val="tx2"/>
                </a:solidFill>
              </a:rPr>
              <a:t>Kurulu Toplantılarında Dikkat Edilecek Hususlar </a:t>
            </a:r>
            <a:endParaRPr lang="tr-TR" b="1" dirty="0" smtClean="0">
              <a:solidFill>
                <a:schemeClr val="tx2"/>
              </a:solidFill>
            </a:endParaRPr>
          </a:p>
          <a:p>
            <a:pPr marL="0" indent="0" algn="ctr">
              <a:buNone/>
            </a:pPr>
            <a:endParaRPr lang="tr-TR" dirty="0">
              <a:solidFill>
                <a:schemeClr val="tx2"/>
              </a:solidFill>
            </a:endParaRPr>
          </a:p>
          <a:p>
            <a:pPr algn="just"/>
            <a:r>
              <a:rPr lang="tr-TR" b="1" dirty="0"/>
              <a:t>Bu iki toplantı ile ilgili tüm açıklamalar “Dokümanlar” bölümünde </a:t>
            </a:r>
            <a:r>
              <a:rPr lang="tr-TR" b="1" dirty="0">
                <a:solidFill>
                  <a:srgbClr val="FF0000"/>
                </a:solidFill>
              </a:rPr>
              <a:t>“Millî Eğitim Bakanlığı Eğitim Bölgeleri Kurulları Bilgilendirme Notları” </a:t>
            </a:r>
            <a:r>
              <a:rPr lang="tr-TR" b="1" dirty="0" smtClean="0"/>
              <a:t>linkinde </a:t>
            </a:r>
            <a:r>
              <a:rPr lang="tr-TR" b="1" dirty="0"/>
              <a:t>mevcuttur. </a:t>
            </a:r>
          </a:p>
        </p:txBody>
      </p:sp>
    </p:spTree>
    <p:extLst>
      <p:ext uri="{BB962C8B-B14F-4D97-AF65-F5344CB8AC3E}">
        <p14:creationId xmlns:p14="http://schemas.microsoft.com/office/powerpoint/2010/main" xmlns="" val="1487770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980728"/>
            <a:ext cx="9001001" cy="5760640"/>
          </a:xfrm>
          <a:prstGeom prst="rect">
            <a:avLst/>
          </a:prstGeom>
        </p:spPr>
      </p:pic>
    </p:spTree>
    <p:extLst>
      <p:ext uri="{BB962C8B-B14F-4D97-AF65-F5344CB8AC3E}">
        <p14:creationId xmlns:p14="http://schemas.microsoft.com/office/powerpoint/2010/main" xmlns="" val="428510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sp>
        <p:nvSpPr>
          <p:cNvPr id="3" name="İçerik Yer Tutucusu 2"/>
          <p:cNvSpPr>
            <a:spLocks noGrp="1"/>
          </p:cNvSpPr>
          <p:nvPr>
            <p:ph idx="1"/>
          </p:nvPr>
        </p:nvSpPr>
        <p:spPr>
          <a:xfrm>
            <a:off x="107504" y="1052736"/>
            <a:ext cx="8928992" cy="5760640"/>
          </a:xfrm>
        </p:spPr>
        <p:txBody>
          <a:bodyPr>
            <a:normAutofit fontScale="92500" lnSpcReduction="20000"/>
          </a:bodyPr>
          <a:lstStyle/>
          <a:p>
            <a:pPr marL="0" indent="0" algn="ctr">
              <a:buNone/>
            </a:pPr>
            <a:r>
              <a:rPr lang="tr-TR" b="1" dirty="0" smtClean="0">
                <a:solidFill>
                  <a:schemeClr val="tx2"/>
                </a:solidFill>
              </a:rPr>
              <a:t>Eğitim </a:t>
            </a:r>
            <a:r>
              <a:rPr lang="tr-TR" b="1" dirty="0">
                <a:solidFill>
                  <a:schemeClr val="tx2"/>
                </a:solidFill>
              </a:rPr>
              <a:t>Kurumu Müdürleri Kurulu </a:t>
            </a:r>
            <a:endParaRPr lang="tr-TR" dirty="0">
              <a:solidFill>
                <a:schemeClr val="tx2"/>
              </a:solidFill>
            </a:endParaRPr>
          </a:p>
          <a:p>
            <a:pPr marL="0" indent="0" algn="just">
              <a:buNone/>
            </a:pPr>
            <a:r>
              <a:rPr lang="tr-TR" b="1" dirty="0"/>
              <a:t>Madde 8 – (2) Eğitim kurumu müdürler kurulu; ilçe millî eğitim müdürünün başkanlığında ilçe millî eğitim şube müdürleri, merkez ilçelerde ise il millî eğitim müdürünün başkanlığında il millî eğitim müdür yardımcıları/şube müdürleri ile eğitim kurumu müdürlerinden oluşur. </a:t>
            </a:r>
            <a:endParaRPr lang="tr-TR" b="1" dirty="0" smtClean="0"/>
          </a:p>
          <a:p>
            <a:pPr marL="0" indent="0">
              <a:buNone/>
            </a:pPr>
            <a:endParaRPr lang="tr-TR" dirty="0" smtClean="0"/>
          </a:p>
          <a:p>
            <a:pPr marL="0" indent="0">
              <a:buNone/>
            </a:pPr>
            <a:r>
              <a:rPr lang="tr-TR" b="1" dirty="0" smtClean="0"/>
              <a:t>Toplantı </a:t>
            </a:r>
            <a:r>
              <a:rPr lang="tr-TR" b="1" dirty="0"/>
              <a:t>Tarihleri </a:t>
            </a:r>
            <a:endParaRPr lang="tr-TR" dirty="0"/>
          </a:p>
          <a:p>
            <a:pPr marL="0" indent="0">
              <a:buNone/>
            </a:pPr>
            <a:r>
              <a:rPr lang="tr-TR" b="1" dirty="0"/>
              <a:t>1. Ağustos ayının son haftasının son 3 iş günü içerisinde, </a:t>
            </a:r>
          </a:p>
          <a:p>
            <a:pPr marL="0" indent="0">
              <a:buNone/>
            </a:pPr>
            <a:r>
              <a:rPr lang="tr-TR" b="1" dirty="0"/>
              <a:t>2. Yarıyıl tatilinin 2. haftasının son 3 iş günü içerisinde, </a:t>
            </a:r>
          </a:p>
          <a:p>
            <a:pPr marL="0" indent="0">
              <a:buNone/>
            </a:pPr>
            <a:r>
              <a:rPr lang="tr-TR" b="1" dirty="0"/>
              <a:t>3. Haziran ayının 3. haftası içerisinde. </a:t>
            </a:r>
          </a:p>
          <a:p>
            <a:endParaRPr lang="tr-TR" dirty="0"/>
          </a:p>
        </p:txBody>
      </p:sp>
    </p:spTree>
    <p:extLst>
      <p:ext uri="{BB962C8B-B14F-4D97-AF65-F5344CB8AC3E}">
        <p14:creationId xmlns:p14="http://schemas.microsoft.com/office/powerpoint/2010/main" xmlns="" val="898964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sp>
        <p:nvSpPr>
          <p:cNvPr id="3" name="İçerik Yer Tutucusu 2"/>
          <p:cNvSpPr>
            <a:spLocks noGrp="1"/>
          </p:cNvSpPr>
          <p:nvPr>
            <p:ph idx="1"/>
          </p:nvPr>
        </p:nvSpPr>
        <p:spPr>
          <a:xfrm>
            <a:off x="107504" y="1124744"/>
            <a:ext cx="8928992" cy="5616624"/>
          </a:xfrm>
        </p:spPr>
        <p:txBody>
          <a:bodyPr>
            <a:normAutofit fontScale="85000" lnSpcReduction="10000"/>
          </a:bodyPr>
          <a:lstStyle/>
          <a:p>
            <a:pPr marL="0" indent="0">
              <a:buNone/>
            </a:pPr>
            <a:r>
              <a:rPr lang="tr-TR" b="1" dirty="0">
                <a:solidFill>
                  <a:schemeClr val="tx2"/>
                </a:solidFill>
              </a:rPr>
              <a:t>Kademe ve Türlerine Göre Eğitim Kurumu Müdürleri Kurulu </a:t>
            </a:r>
            <a:endParaRPr lang="tr-TR" b="1" dirty="0" smtClean="0">
              <a:solidFill>
                <a:schemeClr val="tx2"/>
              </a:solidFill>
            </a:endParaRPr>
          </a:p>
          <a:p>
            <a:pPr marL="0" indent="0">
              <a:buNone/>
            </a:pPr>
            <a:endParaRPr lang="tr-TR" dirty="0"/>
          </a:p>
          <a:p>
            <a:pPr marL="0" indent="0" algn="just">
              <a:buNone/>
            </a:pPr>
            <a:r>
              <a:rPr lang="tr-TR" b="1" dirty="0"/>
              <a:t>Madde 8 – (3) Kademe ve türlerine göre eğitim kurumu müdürleri kurulu; nüfusu 150.000 ve üzeri ilçeler ve merkez ilçelerde ilçe millî eğitim müdürünün görevlendireceği bir şube müdürünün başkanlığında, merkez ilçelerde ise il millî eğitim müdürünün veya görevlendireceği il millî eğitim müdür yardımcısı/şube müdürünün başkanlığında her biri ayrı ayrı olmak üzere aşağıda yer verilen resmî ve özel eğitim kurumu müdürlerinden oluşur</a:t>
            </a:r>
            <a:r>
              <a:rPr lang="tr-TR" b="1" dirty="0" smtClean="0"/>
              <a:t>.</a:t>
            </a:r>
          </a:p>
          <a:p>
            <a:pPr marL="0" indent="0">
              <a:buNone/>
            </a:pPr>
            <a:r>
              <a:rPr lang="tr-TR" dirty="0" smtClean="0"/>
              <a:t> </a:t>
            </a:r>
          </a:p>
          <a:p>
            <a:pPr marL="0" indent="0">
              <a:buNone/>
            </a:pPr>
            <a:r>
              <a:rPr lang="tr-TR" b="1" dirty="0"/>
              <a:t>Toplantı Tarihleri </a:t>
            </a:r>
            <a:endParaRPr lang="tr-TR" dirty="0"/>
          </a:p>
          <a:p>
            <a:pPr marL="0" indent="0">
              <a:buNone/>
            </a:pPr>
            <a:r>
              <a:rPr lang="tr-TR" b="1" dirty="0"/>
              <a:t>1. Ekim ve Kasım ayları içinde. </a:t>
            </a:r>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xmlns="" val="579619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sp>
        <p:nvSpPr>
          <p:cNvPr id="3" name="İçerik Yer Tutucusu 2"/>
          <p:cNvSpPr>
            <a:spLocks noGrp="1"/>
          </p:cNvSpPr>
          <p:nvPr>
            <p:ph idx="1"/>
          </p:nvPr>
        </p:nvSpPr>
        <p:spPr>
          <a:xfrm>
            <a:off x="107504" y="1052736"/>
            <a:ext cx="8928992" cy="5688632"/>
          </a:xfrm>
        </p:spPr>
        <p:txBody>
          <a:bodyPr>
            <a:normAutofit/>
          </a:bodyPr>
          <a:lstStyle/>
          <a:p>
            <a:pPr marL="0" indent="0" algn="ctr">
              <a:buNone/>
            </a:pPr>
            <a:r>
              <a:rPr lang="tr-TR" b="1" dirty="0">
                <a:solidFill>
                  <a:schemeClr val="tx2"/>
                </a:solidFill>
              </a:rPr>
              <a:t>Eğitim Kurumu Müdürleri Kurulu Toplantılarında Dikkat Edilecek Hususlar </a:t>
            </a:r>
            <a:endParaRPr lang="tr-TR" dirty="0">
              <a:solidFill>
                <a:schemeClr val="tx2"/>
              </a:solidFill>
            </a:endParaRPr>
          </a:p>
          <a:p>
            <a:pPr marL="0" indent="0">
              <a:buNone/>
            </a:pPr>
            <a:r>
              <a:rPr lang="tr-TR" sz="3100" b="1" dirty="0" smtClean="0"/>
              <a:t>1. Kurulun </a:t>
            </a:r>
            <a:r>
              <a:rPr lang="tr-TR" sz="3100" b="1" dirty="0"/>
              <a:t>başkanı ilçelerde Millî Eğitim Müdürüdür. </a:t>
            </a:r>
            <a:r>
              <a:rPr lang="tr-TR" sz="3100" b="1" dirty="0" smtClean="0"/>
              <a:t>Merkez </a:t>
            </a:r>
            <a:r>
              <a:rPr lang="tr-TR" sz="3100" b="1" dirty="0"/>
              <a:t>ilçelerde İl Millî Eğitim Müdürüdür. </a:t>
            </a:r>
            <a:endParaRPr lang="tr-TR" sz="3100" dirty="0"/>
          </a:p>
          <a:p>
            <a:pPr marL="0" indent="0">
              <a:buNone/>
            </a:pPr>
            <a:r>
              <a:rPr lang="tr-TR" sz="3100" b="1" dirty="0" smtClean="0"/>
              <a:t>2</a:t>
            </a:r>
            <a:r>
              <a:rPr lang="tr-TR" sz="3100" b="1" dirty="0"/>
              <a:t>. Toplantı en az 5 gün öncesinden katılımcılarına sistem üzerinden duyurulur. </a:t>
            </a:r>
            <a:endParaRPr lang="tr-TR" sz="3100" dirty="0"/>
          </a:p>
          <a:p>
            <a:pPr marL="0" indent="0">
              <a:buNone/>
            </a:pPr>
            <a:r>
              <a:rPr lang="tr-TR" sz="3100" b="1" dirty="0"/>
              <a:t>3. Kurulun sekretarya işleri ilçede İlçe Millî Eğitim Müdürlüğü, merkez ilçelerde İl Millî Eğitim Müdürlüğü tarafından yürütülür. </a:t>
            </a:r>
            <a:endParaRPr lang="tr-TR" sz="3100" dirty="0"/>
          </a:p>
          <a:p>
            <a:pPr marL="0" indent="0">
              <a:buNone/>
            </a:pPr>
            <a:r>
              <a:rPr lang="tr-TR" sz="3100" b="1" dirty="0"/>
              <a:t>4. Kurul başkanının onayından sonra işleme girer. </a:t>
            </a:r>
            <a:endParaRPr lang="tr-TR" sz="3100" dirty="0"/>
          </a:p>
          <a:p>
            <a:pPr marL="0" indent="0">
              <a:buNone/>
            </a:pPr>
            <a:endParaRPr lang="tr-TR" dirty="0"/>
          </a:p>
        </p:txBody>
      </p:sp>
    </p:spTree>
    <p:extLst>
      <p:ext uri="{BB962C8B-B14F-4D97-AF65-F5344CB8AC3E}">
        <p14:creationId xmlns:p14="http://schemas.microsoft.com/office/powerpoint/2010/main" xmlns="" val="2250683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sp>
        <p:nvSpPr>
          <p:cNvPr id="3" name="İçerik Yer Tutucusu 2"/>
          <p:cNvSpPr>
            <a:spLocks noGrp="1"/>
          </p:cNvSpPr>
          <p:nvPr>
            <p:ph idx="1"/>
          </p:nvPr>
        </p:nvSpPr>
        <p:spPr>
          <a:xfrm>
            <a:off x="179512" y="1052736"/>
            <a:ext cx="8784976" cy="5616624"/>
          </a:xfrm>
        </p:spPr>
        <p:txBody>
          <a:bodyPr>
            <a:normAutofit fontScale="92500" lnSpcReduction="20000"/>
          </a:bodyPr>
          <a:lstStyle/>
          <a:p>
            <a:endParaRPr lang="tr-TR" dirty="0"/>
          </a:p>
          <a:p>
            <a:pPr marL="0" indent="0" algn="just">
              <a:buNone/>
            </a:pPr>
            <a:r>
              <a:rPr lang="tr-TR" b="1" dirty="0"/>
              <a:t>5. Kurulun başkanı ilçelerde Millî Eğitim Müdürüdür. Merkez ilçelerde İl Millî Eğitim Müdürüdür. </a:t>
            </a:r>
            <a:endParaRPr lang="tr-TR" dirty="0"/>
          </a:p>
          <a:p>
            <a:pPr algn="just"/>
            <a:endParaRPr lang="tr-TR" dirty="0"/>
          </a:p>
          <a:p>
            <a:pPr marL="0" indent="0" algn="just">
              <a:buNone/>
            </a:pPr>
            <a:r>
              <a:rPr lang="tr-TR" b="1" dirty="0"/>
              <a:t>6. Toplantı en az 5 gün öncesinden katılımcılarına sistem üzerinden duyurulur. </a:t>
            </a:r>
            <a:endParaRPr lang="tr-TR" dirty="0"/>
          </a:p>
          <a:p>
            <a:pPr algn="just"/>
            <a:endParaRPr lang="tr-TR" dirty="0"/>
          </a:p>
          <a:p>
            <a:pPr marL="0" indent="0" algn="just">
              <a:buNone/>
            </a:pPr>
            <a:r>
              <a:rPr lang="tr-TR" b="1" dirty="0"/>
              <a:t>7. Kurulun sekretarya işleri ilçede İlçe Millî Eğitim Müdürlüğü, merkez ilçelerde İl Millî Eğitim Müdürlüğü tarafından yürütülür. </a:t>
            </a:r>
            <a:endParaRPr lang="tr-TR" dirty="0"/>
          </a:p>
          <a:p>
            <a:pPr algn="just"/>
            <a:endParaRPr lang="tr-TR" dirty="0"/>
          </a:p>
          <a:p>
            <a:pPr marL="0" indent="0" algn="just">
              <a:buNone/>
            </a:pPr>
            <a:r>
              <a:rPr lang="tr-TR" b="1" dirty="0"/>
              <a:t>8. Kurul başkanının onayından sonra işleme girer. </a:t>
            </a:r>
            <a:endParaRPr lang="tr-TR" dirty="0"/>
          </a:p>
          <a:p>
            <a:pPr marL="0" indent="0">
              <a:buNone/>
            </a:pPr>
            <a:endParaRPr lang="tr-TR" dirty="0"/>
          </a:p>
        </p:txBody>
      </p:sp>
    </p:spTree>
    <p:extLst>
      <p:ext uri="{BB962C8B-B14F-4D97-AF65-F5344CB8AC3E}">
        <p14:creationId xmlns:p14="http://schemas.microsoft.com/office/powerpoint/2010/main" xmlns="" val="3484991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a:t>e</a:t>
            </a:r>
            <a:r>
              <a:rPr lang="tr-TR" dirty="0" smtClean="0"/>
              <a:t>-Müfredat Nedir?</a:t>
            </a:r>
            <a:endParaRPr lang="tr-TR" dirty="0"/>
          </a:p>
        </p:txBody>
      </p:sp>
      <p:sp>
        <p:nvSpPr>
          <p:cNvPr id="7171" name="2 İçerik Yer Tutucusu"/>
          <p:cNvSpPr>
            <a:spLocks noGrp="1"/>
          </p:cNvSpPr>
          <p:nvPr>
            <p:ph idx="1"/>
          </p:nvPr>
        </p:nvSpPr>
        <p:spPr>
          <a:xfrm>
            <a:off x="153852" y="1179415"/>
            <a:ext cx="8856984" cy="5688632"/>
          </a:xfrm>
        </p:spPr>
        <p:txBody>
          <a:bodyPr>
            <a:normAutofit fontScale="47500" lnSpcReduction="20000"/>
          </a:bodyPr>
          <a:lstStyle/>
          <a:p>
            <a:pPr algn="just"/>
            <a:r>
              <a:rPr lang="tr-TR" sz="6000" b="1" dirty="0"/>
              <a:t>Millî Eğitim Bakanlığı’nın eğitim ve öğretim işlerini planlayan, program yapılarını ve içeriklerini belirleyen kurumu Talim ve Terbiye Kurulu Başkanlığıdır</a:t>
            </a:r>
            <a:r>
              <a:rPr lang="tr-TR" sz="6000" b="1" dirty="0" smtClean="0"/>
              <a:t>.</a:t>
            </a:r>
          </a:p>
          <a:p>
            <a:pPr marL="0" indent="0" algn="just">
              <a:buNone/>
            </a:pPr>
            <a:endParaRPr lang="tr-TR" sz="6000" b="1" dirty="0"/>
          </a:p>
          <a:p>
            <a:pPr algn="just"/>
            <a:r>
              <a:rPr lang="tr-TR" sz="6000" b="1" dirty="0"/>
              <a:t>Bu kurul, eğitim ve öğretim işlerinin planlı, programlı ve ülke için en faydalı olması açısından bunu bir müfredat yapısı içerisinde sunmaktadır. Çağın gereklerine göre bu müfredat yapısı değişmekte, gelişmekte ve yenilenmektedir. Bu müfredat yapısının uygulandığı yerler okullarımızdır. Okullarımız bu yapıyı kullanarak öğrencilere eğitim ve öğretim hizmetlerini veren kurumlarımızdır</a:t>
            </a:r>
            <a:r>
              <a:rPr lang="tr-TR" sz="6000" b="1" dirty="0" smtClean="0"/>
              <a:t>.</a:t>
            </a:r>
          </a:p>
          <a:p>
            <a:pPr marL="0" indent="0">
              <a:buNone/>
            </a:pPr>
            <a:endParaRPr lang="tr-TR" sz="6200" b="1" dirty="0" smtClean="0"/>
          </a:p>
          <a:p>
            <a:pPr algn="just" eaLnBrk="1" hangingPunct="1"/>
            <a:endParaRPr lang="tr-TR" altLang="tr-TR" sz="2400" dirty="0" smtClean="0"/>
          </a:p>
        </p:txBody>
      </p:sp>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5696" y="1044150"/>
            <a:ext cx="5859684" cy="5777880"/>
          </a:xfrm>
          <a:prstGeom prst="rect">
            <a:avLst/>
          </a:prstGeom>
        </p:spPr>
      </p:pic>
    </p:spTree>
    <p:extLst>
      <p:ext uri="{BB962C8B-B14F-4D97-AF65-F5344CB8AC3E}">
        <p14:creationId xmlns:p14="http://schemas.microsoft.com/office/powerpoint/2010/main" xmlns="" val="3969387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58257" y="980728"/>
            <a:ext cx="5827486" cy="5832648"/>
          </a:xfrm>
          <a:prstGeom prst="rect">
            <a:avLst/>
          </a:prstGeom>
        </p:spPr>
      </p:pic>
    </p:spTree>
    <p:extLst>
      <p:ext uri="{BB962C8B-B14F-4D97-AF65-F5344CB8AC3E}">
        <p14:creationId xmlns:p14="http://schemas.microsoft.com/office/powerpoint/2010/main" xmlns="" val="2060521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9285" y="980728"/>
            <a:ext cx="6765429" cy="5805264"/>
          </a:xfrm>
          <a:prstGeom prst="rect">
            <a:avLst/>
          </a:prstGeom>
        </p:spPr>
      </p:pic>
    </p:spTree>
    <p:extLst>
      <p:ext uri="{BB962C8B-B14F-4D97-AF65-F5344CB8AC3E}">
        <p14:creationId xmlns:p14="http://schemas.microsoft.com/office/powerpoint/2010/main" xmlns="" val="1919132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4746" y="980728"/>
            <a:ext cx="7574507" cy="5832648"/>
          </a:xfrm>
          <a:prstGeom prst="rect">
            <a:avLst/>
          </a:prstGeom>
        </p:spPr>
      </p:pic>
    </p:spTree>
    <p:extLst>
      <p:ext uri="{BB962C8B-B14F-4D97-AF65-F5344CB8AC3E}">
        <p14:creationId xmlns:p14="http://schemas.microsoft.com/office/powerpoint/2010/main" xmlns="" val="979064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03671" y="1052736"/>
            <a:ext cx="7336657" cy="5688632"/>
          </a:xfrm>
          <a:prstGeom prst="rect">
            <a:avLst/>
          </a:prstGeom>
        </p:spPr>
      </p:pic>
    </p:spTree>
    <p:extLst>
      <p:ext uri="{BB962C8B-B14F-4D97-AF65-F5344CB8AC3E}">
        <p14:creationId xmlns:p14="http://schemas.microsoft.com/office/powerpoint/2010/main" xmlns="" val="3514345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92722" y="1052736"/>
            <a:ext cx="6558556" cy="5688632"/>
          </a:xfrm>
          <a:prstGeom prst="rect">
            <a:avLst/>
          </a:prstGeom>
        </p:spPr>
      </p:pic>
    </p:spTree>
    <p:extLst>
      <p:ext uri="{BB962C8B-B14F-4D97-AF65-F5344CB8AC3E}">
        <p14:creationId xmlns:p14="http://schemas.microsoft.com/office/powerpoint/2010/main" xmlns="" val="464127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sp>
        <p:nvSpPr>
          <p:cNvPr id="3" name="İçerik Yer Tutucusu 2"/>
          <p:cNvSpPr>
            <a:spLocks noGrp="1"/>
          </p:cNvSpPr>
          <p:nvPr>
            <p:ph idx="1"/>
          </p:nvPr>
        </p:nvSpPr>
        <p:spPr/>
        <p:txBody>
          <a:bodyPr/>
          <a:lstStyle/>
          <a:p>
            <a:pPr marL="0" indent="0" algn="ctr">
              <a:buNone/>
            </a:pPr>
            <a:endParaRPr lang="tr-TR" b="1" dirty="0">
              <a:solidFill>
                <a:srgbClr val="FF0000"/>
              </a:solidFill>
            </a:endParaRPr>
          </a:p>
          <a:p>
            <a:pPr marL="0" indent="0" algn="ctr">
              <a:buNone/>
            </a:pPr>
            <a:r>
              <a:rPr lang="tr-TR" b="1" dirty="0" smtClean="0">
                <a:solidFill>
                  <a:srgbClr val="FF0000"/>
                </a:solidFill>
              </a:rPr>
              <a:t>İstanbul</a:t>
            </a:r>
            <a:endParaRPr lang="tr-TR" b="1" dirty="0" smtClean="0">
              <a:solidFill>
                <a:srgbClr val="FF0000"/>
              </a:solidFill>
            </a:endParaRPr>
          </a:p>
          <a:p>
            <a:pPr marL="0" indent="0" algn="ctr">
              <a:buNone/>
            </a:pPr>
            <a:r>
              <a:rPr lang="tr-TR" b="1" dirty="0" smtClean="0">
                <a:solidFill>
                  <a:srgbClr val="FF0000"/>
                </a:solidFill>
              </a:rPr>
              <a:t>MİLLİ EĞİTİM MÜDÜRLÜĞÜ</a:t>
            </a:r>
          </a:p>
          <a:p>
            <a:pPr marL="0" indent="0" algn="ctr">
              <a:buNone/>
            </a:pPr>
            <a:r>
              <a:rPr lang="tr-TR" b="1" dirty="0" smtClean="0">
                <a:solidFill>
                  <a:srgbClr val="FF0000"/>
                </a:solidFill>
              </a:rPr>
              <a:t>                          </a:t>
            </a:r>
          </a:p>
          <a:p>
            <a:pPr marL="0" indent="0" algn="ctr">
              <a:buNone/>
            </a:pPr>
            <a:r>
              <a:rPr lang="tr-TR" b="1" dirty="0">
                <a:solidFill>
                  <a:srgbClr val="FF0000"/>
                </a:solidFill>
              </a:rPr>
              <a:t> </a:t>
            </a:r>
            <a:r>
              <a:rPr lang="tr-TR" b="1" dirty="0" smtClean="0">
                <a:solidFill>
                  <a:srgbClr val="FF0000"/>
                </a:solidFill>
              </a:rPr>
              <a:t>                              </a:t>
            </a:r>
            <a:r>
              <a:rPr lang="tr-TR" sz="2800" b="1" dirty="0" smtClean="0">
                <a:solidFill>
                  <a:srgbClr val="FF0000"/>
                </a:solidFill>
              </a:rPr>
              <a:t>2017-2018</a:t>
            </a:r>
            <a:endParaRPr lang="tr-TR" sz="2800" b="1" dirty="0">
              <a:solidFill>
                <a:srgbClr val="FF0000"/>
              </a:solidFill>
            </a:endParaRPr>
          </a:p>
        </p:txBody>
      </p:sp>
    </p:spTree>
    <p:extLst>
      <p:ext uri="{BB962C8B-B14F-4D97-AF65-F5344CB8AC3E}">
        <p14:creationId xmlns:p14="http://schemas.microsoft.com/office/powerpoint/2010/main" xmlns="" val="11534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a:t>
            </a:r>
            <a:r>
              <a:rPr lang="tr-TR" dirty="0" smtClean="0"/>
              <a:t>-Müfredat </a:t>
            </a:r>
            <a:r>
              <a:rPr lang="tr-TR" dirty="0"/>
              <a:t>Nedir?</a:t>
            </a:r>
          </a:p>
        </p:txBody>
      </p:sp>
      <p:sp>
        <p:nvSpPr>
          <p:cNvPr id="3" name="İçerik Yer Tutucusu 2"/>
          <p:cNvSpPr>
            <a:spLocks noGrp="1"/>
          </p:cNvSpPr>
          <p:nvPr>
            <p:ph idx="1"/>
          </p:nvPr>
        </p:nvSpPr>
        <p:spPr>
          <a:xfrm>
            <a:off x="179512" y="1124744"/>
            <a:ext cx="8856984" cy="5616624"/>
          </a:xfrm>
        </p:spPr>
        <p:txBody>
          <a:bodyPr>
            <a:normAutofit fontScale="62500" lnSpcReduction="20000"/>
          </a:bodyPr>
          <a:lstStyle/>
          <a:p>
            <a:pPr algn="just"/>
            <a:r>
              <a:rPr lang="tr-TR" sz="3900" b="1" dirty="0"/>
              <a:t>Bakanlığımız eğitime yönelik elektronik iş ve işlemlerini koordine eden, yapan ve uygulayan birimi ise Yenilik ve Eğitim Teknolojileri Genel Müdürlüğüdür. Bu kapsamda yıllardır bir veri havuzuna alınmamış ve proje haline getirilmemiş müfredat sistemi verilerinin ve işleyişinin ilişkisel bir veri tabanı modeline ve elektronik ortama taşınması gerekmektedir. E-Müfredat, müfredat programlarının ve yapılarının, ilişkisel veri tabanı modeline çevrilmiş ve etkileşimli hale getirilmiş bir yazılım projesidir.</a:t>
            </a:r>
          </a:p>
          <a:p>
            <a:pPr marL="0" indent="0" algn="just">
              <a:buNone/>
            </a:pPr>
            <a:endParaRPr lang="tr-TR" sz="3900" b="1" dirty="0"/>
          </a:p>
          <a:p>
            <a:pPr algn="just"/>
            <a:r>
              <a:rPr lang="tr-TR" sz="3900" b="1" dirty="0"/>
              <a:t>Bu kapsamda Genel Müdürlüğümüz ve Talim ve Terbiye Kurulu Başkanlığı ve eğitim öğretim daireleri ile ilgi yazılar doğrultusunda birlikte böylesine güzel bir alt yapı kuracak olan bir çalışmanın içerisine girmiş bulunuyoruz. Oluşturulacak bu veri tabanı ilerleyen günlerde eğitim bilişim ağı ve e-okul sistemleri tarafından da kullanılabilir hale getirilecektir.</a:t>
            </a:r>
          </a:p>
          <a:p>
            <a:pPr marL="0" indent="0" algn="just">
              <a:buNone/>
            </a:pPr>
            <a:r>
              <a:rPr lang="tr-TR" altLang="tr-TR" dirty="0"/>
              <a:t>	</a:t>
            </a:r>
          </a:p>
          <a:p>
            <a:pPr algn="just"/>
            <a:endParaRPr lang="tr-TR" altLang="tr-TR" sz="1050" dirty="0"/>
          </a:p>
          <a:p>
            <a:endParaRPr lang="tr-TR" dirty="0"/>
          </a:p>
        </p:txBody>
      </p:sp>
    </p:spTree>
    <p:extLst>
      <p:ext uri="{BB962C8B-B14F-4D97-AF65-F5344CB8AC3E}">
        <p14:creationId xmlns:p14="http://schemas.microsoft.com/office/powerpoint/2010/main" xmlns="" val="771269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 Müfredat</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50" y="908720"/>
            <a:ext cx="9135549" cy="5949280"/>
          </a:xfrm>
          <a:prstGeom prst="rect">
            <a:avLst/>
          </a:prstGeom>
        </p:spPr>
      </p:pic>
    </p:spTree>
    <p:extLst>
      <p:ext uri="{BB962C8B-B14F-4D97-AF65-F5344CB8AC3E}">
        <p14:creationId xmlns:p14="http://schemas.microsoft.com/office/powerpoint/2010/main" xmlns="" val="264366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a:t>
            </a:r>
            <a:r>
              <a:rPr lang="tr-TR" dirty="0" smtClean="0"/>
              <a:t>-Müfredat</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80728"/>
            <a:ext cx="9144000" cy="5832648"/>
          </a:xfrm>
          <a:prstGeom prst="rect">
            <a:avLst/>
          </a:prstGeom>
        </p:spPr>
      </p:pic>
    </p:spTree>
    <p:extLst>
      <p:ext uri="{BB962C8B-B14F-4D97-AF65-F5344CB8AC3E}">
        <p14:creationId xmlns:p14="http://schemas.microsoft.com/office/powerpoint/2010/main" xmlns="" val="129534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a:t>
            </a:r>
            <a:r>
              <a:rPr lang="tr-TR" dirty="0" smtClean="0"/>
              <a:t>-Müfredat</a:t>
            </a:r>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44" y="908720"/>
            <a:ext cx="9098160" cy="5892270"/>
          </a:xfrm>
          <a:prstGeom prst="rect">
            <a:avLst/>
          </a:prstGeom>
        </p:spPr>
      </p:pic>
    </p:spTree>
    <p:extLst>
      <p:ext uri="{BB962C8B-B14F-4D97-AF65-F5344CB8AC3E}">
        <p14:creationId xmlns:p14="http://schemas.microsoft.com/office/powerpoint/2010/main" xmlns="" val="40049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e-Müfredat</a:t>
            </a:r>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08720"/>
            <a:ext cx="9144000" cy="5904656"/>
          </a:xfrm>
          <a:prstGeom prst="rect">
            <a:avLst/>
          </a:prstGeom>
        </p:spPr>
      </p:pic>
    </p:spTree>
    <p:extLst>
      <p:ext uri="{BB962C8B-B14F-4D97-AF65-F5344CB8AC3E}">
        <p14:creationId xmlns:p14="http://schemas.microsoft.com/office/powerpoint/2010/main" xmlns="" val="3785187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44" y="908720"/>
            <a:ext cx="9143999" cy="5904656"/>
          </a:xfrm>
          <a:prstGeom prst="rect">
            <a:avLst/>
          </a:prstGeom>
        </p:spPr>
      </p:pic>
    </p:spTree>
    <p:extLst>
      <p:ext uri="{BB962C8B-B14F-4D97-AF65-F5344CB8AC3E}">
        <p14:creationId xmlns:p14="http://schemas.microsoft.com/office/powerpoint/2010/main" xmlns="" val="2721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İlçe M.E.M. İşlemleri</a:t>
            </a:r>
          </a:p>
        </p:txBody>
      </p:sp>
      <p:sp>
        <p:nvSpPr>
          <p:cNvPr id="3" name="İçerik Yer Tutucusu 2"/>
          <p:cNvSpPr>
            <a:spLocks noGrp="1"/>
          </p:cNvSpPr>
          <p:nvPr>
            <p:ph idx="1"/>
          </p:nvPr>
        </p:nvSpPr>
        <p:spPr>
          <a:xfrm>
            <a:off x="211248" y="1340768"/>
            <a:ext cx="8928992" cy="4925144"/>
          </a:xfrm>
        </p:spPr>
        <p:txBody>
          <a:bodyPr>
            <a:normAutofit/>
          </a:bodyPr>
          <a:lstStyle/>
          <a:p>
            <a:r>
              <a:rPr lang="tr-TR" b="1" i="1" dirty="0" smtClean="0"/>
              <a:t>İlçe </a:t>
            </a:r>
            <a:r>
              <a:rPr lang="tr-TR" b="1" i="1" dirty="0"/>
              <a:t>Sınıf/Alan Zümresi </a:t>
            </a:r>
            <a:endParaRPr lang="tr-TR" dirty="0"/>
          </a:p>
          <a:p>
            <a:r>
              <a:rPr lang="tr-TR" b="1" i="1" dirty="0"/>
              <a:t>Eğitim Bölgesi Müdürler Kurulu </a:t>
            </a:r>
            <a:endParaRPr lang="tr-TR" dirty="0"/>
          </a:p>
          <a:p>
            <a:r>
              <a:rPr lang="tr-TR" b="1" i="1" dirty="0"/>
              <a:t>Koordinatör Müdürler Kurulu </a:t>
            </a:r>
            <a:endParaRPr lang="tr-TR" dirty="0"/>
          </a:p>
          <a:p>
            <a:r>
              <a:rPr lang="tr-TR" b="1" i="1" dirty="0"/>
              <a:t>Eğitim Kurumu Müdürleri Kurulu </a:t>
            </a:r>
            <a:endParaRPr lang="tr-TR" dirty="0"/>
          </a:p>
          <a:p>
            <a:r>
              <a:rPr lang="tr-TR" b="1" i="1" dirty="0"/>
              <a:t>Kademe ve Türlerine Göre Eğitim Kurumu Müdürleri Kurulu </a:t>
            </a:r>
            <a:endParaRPr lang="tr-TR" dirty="0"/>
          </a:p>
          <a:p>
            <a:r>
              <a:rPr lang="tr-TR" b="1" i="1" dirty="0" smtClean="0"/>
              <a:t>İlçe Milli Eğitim Müdürlüğünce Alınabilecek Raporlar</a:t>
            </a:r>
            <a:endParaRPr lang="tr-TR" dirty="0"/>
          </a:p>
        </p:txBody>
      </p:sp>
    </p:spTree>
    <p:extLst>
      <p:ext uri="{BB962C8B-B14F-4D97-AF65-F5344CB8AC3E}">
        <p14:creationId xmlns:p14="http://schemas.microsoft.com/office/powerpoint/2010/main" xmlns="" val="778206462"/>
      </p:ext>
    </p:extLst>
  </p:cSld>
  <p:clrMapOvr>
    <a:masterClrMapping/>
  </p:clrMapOvr>
</p:sld>
</file>

<file path=ppt/theme/theme1.xml><?xml version="1.0" encoding="utf-8"?>
<a:theme xmlns:a="http://schemas.openxmlformats.org/drawingml/2006/main" name="mgk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mgk1</Template>
  <TotalTime>1045</TotalTime>
  <Words>899</Words>
  <Application>Microsoft Office PowerPoint</Application>
  <PresentationFormat>Ekran Gösterisi (4:3)</PresentationFormat>
  <Paragraphs>96</Paragraphs>
  <Slides>26</Slides>
  <Notes>5</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mgk1</vt:lpstr>
      <vt:lpstr>  İstanbul Milli Eğitim Müdürlüğü e-Müfredat İlçe M.E.M. İşlemleri  2017-2018</vt:lpstr>
      <vt:lpstr>e-Müfredat Nedir?</vt:lpstr>
      <vt:lpstr>e-Müfredat Nedir?</vt:lpstr>
      <vt:lpstr>e- Müfredat</vt:lpstr>
      <vt:lpstr>e-Müfredat</vt:lpstr>
      <vt:lpstr>e-Müfredat</vt:lpstr>
      <vt:lpstr>e-Müfredat</vt:lpstr>
      <vt:lpstr>İlçe M.E.M. İşlemleri</vt:lpstr>
      <vt:lpstr>İlçe M.E.M. İşlemleri</vt:lpstr>
      <vt:lpstr>İlçe M.E.M. İşlemleri</vt:lpstr>
      <vt:lpstr>İlçe M.E.M. İşlemleri</vt:lpstr>
      <vt:lpstr>İlçe M.E.M. İşlemleri</vt:lpstr>
      <vt:lpstr>İlçe M.E.M. İşlemleri</vt:lpstr>
      <vt:lpstr>İlçe M.E.M. İşlemleri</vt:lpstr>
      <vt:lpstr>İlçe M.E.M. İşlemleri</vt:lpstr>
      <vt:lpstr>İlçe M.E.M. İşlemleri</vt:lpstr>
      <vt:lpstr>İlçe M.E.M. İşlemleri</vt:lpstr>
      <vt:lpstr>İlçe M.E.M. İşlemleri</vt:lpstr>
      <vt:lpstr>İlçe M.E.M. İşlemleri</vt:lpstr>
      <vt:lpstr>İlçe M.E.M. İşlemleri</vt:lpstr>
      <vt:lpstr>İlçe M.E.M. İşlemleri</vt:lpstr>
      <vt:lpstr>İlçe M.E.M. İşlemleri</vt:lpstr>
      <vt:lpstr>İlçe M.E.M. İşlemleri</vt:lpstr>
      <vt:lpstr>İlçe M.E.M. İşlemleri</vt:lpstr>
      <vt:lpstr>İlçe M.E.M. İşlemleri</vt:lpstr>
      <vt:lpstr>İlçe M.E.M. İşlemleri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e-sınav</dc:title>
  <dc:creator>Administrator</dc:creator>
  <cp:lastModifiedBy>OnurBAYGINER</cp:lastModifiedBy>
  <cp:revision>114</cp:revision>
  <dcterms:created xsi:type="dcterms:W3CDTF">2012-02-22T07:31:13Z</dcterms:created>
  <dcterms:modified xsi:type="dcterms:W3CDTF">2017-12-14T06:20:36Z</dcterms:modified>
</cp:coreProperties>
</file>